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732" r:id="rId1"/>
  </p:sldMasterIdLst>
  <p:notesMasterIdLst>
    <p:notesMasterId r:id="rId31"/>
  </p:notesMasterIdLst>
  <p:handoutMasterIdLst>
    <p:handoutMasterId r:id="rId32"/>
  </p:handoutMasterIdLst>
  <p:sldIdLst>
    <p:sldId id="290" r:id="rId2"/>
    <p:sldId id="291" r:id="rId3"/>
    <p:sldId id="292" r:id="rId4"/>
    <p:sldId id="403" r:id="rId5"/>
    <p:sldId id="314" r:id="rId6"/>
    <p:sldId id="404" r:id="rId7"/>
    <p:sldId id="797" r:id="rId8"/>
    <p:sldId id="798" r:id="rId9"/>
    <p:sldId id="799" r:id="rId10"/>
    <p:sldId id="800" r:id="rId11"/>
    <p:sldId id="801" r:id="rId12"/>
    <p:sldId id="802" r:id="rId13"/>
    <p:sldId id="312" r:id="rId14"/>
    <p:sldId id="796" r:id="rId15"/>
    <p:sldId id="803" r:id="rId16"/>
    <p:sldId id="805" r:id="rId17"/>
    <p:sldId id="553" r:id="rId18"/>
    <p:sldId id="795" r:id="rId19"/>
    <p:sldId id="632" r:id="rId20"/>
    <p:sldId id="689" r:id="rId21"/>
    <p:sldId id="270" r:id="rId22"/>
    <p:sldId id="313" r:id="rId23"/>
    <p:sldId id="317" r:id="rId24"/>
    <p:sldId id="332" r:id="rId25"/>
    <p:sldId id="283" r:id="rId26"/>
    <p:sldId id="308" r:id="rId27"/>
    <p:sldId id="337" r:id="rId28"/>
    <p:sldId id="285" r:id="rId29"/>
    <p:sldId id="804" r:id="rId30"/>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Candara" panose="020E0502030303020204" pitchFamily="34" charset="0"/>
      <p:regular r:id="rId37"/>
      <p:bold r:id="rId38"/>
      <p:italic r:id="rId39"/>
      <p:boldItalic r:id="rId40"/>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E8FF"/>
    <a:srgbClr val="F14343"/>
    <a:srgbClr val="6BFDD7"/>
    <a:srgbClr val="6AFE98"/>
    <a:srgbClr val="6AFE78"/>
    <a:srgbClr val="6AFE8D"/>
    <a:srgbClr val="72F6BA"/>
    <a:srgbClr val="71F781"/>
    <a:srgbClr val="69FF7B"/>
    <a:srgbClr val="69FF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11" autoAdjust="0"/>
    <p:restoredTop sz="81886" autoAdjust="0"/>
  </p:normalViewPr>
  <p:slideViewPr>
    <p:cSldViewPr snapToGrid="0">
      <p:cViewPr varScale="1">
        <p:scale>
          <a:sx n="84" d="100"/>
          <a:sy n="84" d="100"/>
        </p:scale>
        <p:origin x="102" y="498"/>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varScale="1">
      <p:scale>
        <a:sx n="100" d="100"/>
        <a:sy n="100" d="100"/>
      </p:scale>
      <p:origin x="0" y="-2796"/>
    </p:cViewPr>
  </p:sorterViewPr>
  <p:notesViewPr>
    <p:cSldViewPr snapToGrid="0">
      <p:cViewPr varScale="1">
        <p:scale>
          <a:sx n="83" d="100"/>
          <a:sy n="83" d="100"/>
        </p:scale>
        <p:origin x="-122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19/4/2022</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un.org/sustainabledevelopment/sustainable-development-goals/"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www.un.org/sustainabledevelopment/summit/" TargetMode="External"/><Relationship Id="rId4" Type="http://schemas.openxmlformats.org/officeDocument/2006/relationships/hyperlink" Target="http://www.un.org/ga/search/view_doc.asp?symbol=A/RES/70/1&amp;Lang=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heaircurrent.com/aviation-safety/what-is-the-boeing-737-max-maneuvering-characteristics-augmentation-system-mcas-jt610/"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1 January 2016, the </a:t>
            </a:r>
            <a:r>
              <a:rPr lang="en-US" sz="1200" b="0" i="0" u="none" strike="noStrike" kern="1200" dirty="0">
                <a:solidFill>
                  <a:schemeClr val="tx1"/>
                </a:solidFill>
                <a:effectLst/>
                <a:latin typeface="+mn-lt"/>
                <a:ea typeface="+mn-ea"/>
                <a:cs typeface="+mn-cs"/>
                <a:hlinkClick r:id="rId3" tooltip="Sustainable Development Goals"/>
              </a:rPr>
              <a:t>17 Sustainable Development Goals (SDGs) </a:t>
            </a:r>
            <a:r>
              <a:rPr lang="en-US" sz="1200" b="0" i="0" kern="1200" dirty="0">
                <a:solidFill>
                  <a:schemeClr val="tx1"/>
                </a:solidFill>
                <a:effectLst/>
                <a:latin typeface="+mn-lt"/>
                <a:ea typeface="+mn-ea"/>
                <a:cs typeface="+mn-cs"/>
              </a:rPr>
              <a:t>of the </a:t>
            </a:r>
            <a:r>
              <a:rPr lang="en-US" sz="1200" b="0" i="0" u="none" strike="noStrike" kern="1200" dirty="0">
                <a:solidFill>
                  <a:schemeClr val="tx1"/>
                </a:solidFill>
                <a:effectLst/>
                <a:latin typeface="+mn-lt"/>
                <a:ea typeface="+mn-ea"/>
                <a:cs typeface="+mn-cs"/>
                <a:hlinkClick r:id="rId4"/>
              </a:rPr>
              <a:t>2030 Agenda for Sustainable Development</a:t>
            </a:r>
            <a:r>
              <a:rPr lang="en-US" sz="1200" b="0" i="0" kern="1200" dirty="0">
                <a:solidFill>
                  <a:schemeClr val="tx1"/>
                </a:solidFill>
                <a:effectLst/>
                <a:latin typeface="+mn-lt"/>
                <a:ea typeface="+mn-ea"/>
                <a:cs typeface="+mn-cs"/>
              </a:rPr>
              <a:t> — adopted by world leaders in September 2015 at an </a:t>
            </a:r>
            <a:r>
              <a:rPr lang="en-US" sz="1200" b="0" i="0" u="none" strike="noStrike" kern="1200" dirty="0">
                <a:solidFill>
                  <a:schemeClr val="tx1"/>
                </a:solidFill>
                <a:effectLst/>
                <a:latin typeface="+mn-lt"/>
                <a:ea typeface="+mn-ea"/>
                <a:cs typeface="+mn-cs"/>
                <a:hlinkClick r:id="rId5" tooltip="UN Sustainable Development Summit"/>
              </a:rPr>
              <a:t>historic UN Summit </a:t>
            </a:r>
            <a:r>
              <a:rPr lang="en-US" sz="1200" b="0" i="0" kern="1200" dirty="0">
                <a:solidFill>
                  <a:schemeClr val="tx1"/>
                </a:solidFill>
                <a:effectLst/>
                <a:latin typeface="+mn-lt"/>
                <a:ea typeface="+mn-ea"/>
                <a:cs typeface="+mn-cs"/>
              </a:rPr>
              <a:t>— officially came into force.  Over the next fifteen years, with these new Goals that universally apply to all, countries will mobilize efforts to end all forms of poverty, fight inequalities and tackle climate change, while ensuring that no one is left behind.</a:t>
            </a:r>
          </a:p>
          <a:p>
            <a:r>
              <a:rPr lang="en-US" dirty="0"/>
              <a:t>http://www.un.org/sustainabledevelopment/development-agenda/</a:t>
            </a:r>
          </a:p>
        </p:txBody>
      </p:sp>
      <p:sp>
        <p:nvSpPr>
          <p:cNvPr id="4" name="Slide Number Placeholder 3"/>
          <p:cNvSpPr>
            <a:spLocks noGrp="1"/>
          </p:cNvSpPr>
          <p:nvPr>
            <p:ph type="sldNum" sz="quarter" idx="10"/>
          </p:nvPr>
        </p:nvSpPr>
        <p:spPr/>
        <p:txBody>
          <a:bodyPr/>
          <a:lstStyle/>
          <a:p>
            <a:fld id="{D046E1A4-200E-4ABD-9212-41EB0F3A9311}" type="slidenum">
              <a:rPr lang="en-US" smtClean="0"/>
              <a:t>1</a:t>
            </a:fld>
            <a:endParaRPr lang="en-US"/>
          </a:p>
        </p:txBody>
      </p:sp>
    </p:spTree>
    <p:extLst>
      <p:ext uri="{BB962C8B-B14F-4D97-AF65-F5344CB8AC3E}">
        <p14:creationId xmlns:p14="http://schemas.microsoft.com/office/powerpoint/2010/main" val="3574459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Engineering makes it possible for people to live AND THRIVE in communities</a:t>
            </a:r>
          </a:p>
          <a:p>
            <a:r>
              <a:rPr lang="en-US" dirty="0"/>
              <a:t>Helping others to thrive is the definition of love</a:t>
            </a:r>
          </a:p>
          <a:p>
            <a:r>
              <a:rPr lang="en-US" dirty="0"/>
              <a:t>Putting it all together, Engineering is love!</a:t>
            </a:r>
          </a:p>
        </p:txBody>
      </p:sp>
      <p:sp>
        <p:nvSpPr>
          <p:cNvPr id="4" name="Slide Number Placeholder 3"/>
          <p:cNvSpPr>
            <a:spLocks noGrp="1"/>
          </p:cNvSpPr>
          <p:nvPr>
            <p:ph type="sldNum" sz="quarter" idx="5"/>
          </p:nvPr>
        </p:nvSpPr>
        <p:spPr/>
        <p:txBody>
          <a:bodyPr/>
          <a:lstStyle/>
          <a:p>
            <a:fld id="{95044064-64A6-40ED-97A8-B308457DE91E}" type="slidenum">
              <a:rPr lang="en-US" smtClean="0"/>
              <a:pPr/>
              <a:t>28</a:t>
            </a:fld>
            <a:endParaRPr lang="en-US"/>
          </a:p>
        </p:txBody>
      </p:sp>
    </p:spTree>
    <p:extLst>
      <p:ext uri="{BB962C8B-B14F-4D97-AF65-F5344CB8AC3E}">
        <p14:creationId xmlns:p14="http://schemas.microsoft.com/office/powerpoint/2010/main" val="4167484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http://www.un.org/sustainabledevelopment/blog/2017/07/billions-around-the-world-lack-safe-water-proper-sanitation-facilities-reveals-un-report/</a:t>
            </a:r>
          </a:p>
        </p:txBody>
      </p:sp>
      <p:sp>
        <p:nvSpPr>
          <p:cNvPr id="4" name="Slide Number Placeholder 3"/>
          <p:cNvSpPr>
            <a:spLocks noGrp="1"/>
          </p:cNvSpPr>
          <p:nvPr>
            <p:ph type="sldNum" sz="quarter" idx="10"/>
          </p:nvPr>
        </p:nvSpPr>
        <p:spPr/>
        <p:txBody>
          <a:bodyPr/>
          <a:lstStyle/>
          <a:p>
            <a:fld id="{D046E1A4-200E-4ABD-9212-41EB0F3A9311}" type="slidenum">
              <a:rPr lang="en-US" smtClean="0"/>
              <a:t>3</a:t>
            </a:fld>
            <a:endParaRPr lang="en-US"/>
          </a:p>
        </p:txBody>
      </p:sp>
    </p:spTree>
    <p:extLst>
      <p:ext uri="{BB962C8B-B14F-4D97-AF65-F5344CB8AC3E}">
        <p14:creationId xmlns:p14="http://schemas.microsoft.com/office/powerpoint/2010/main" val="1954662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What can we do to treat</a:t>
            </a:r>
            <a:r>
              <a:rPr lang="en-US" baseline="0" dirty="0"/>
              <a:t> </a:t>
            </a:r>
            <a:r>
              <a:rPr lang="en-US" dirty="0"/>
              <a:t>the dirty water that we are providing</a:t>
            </a:r>
            <a:r>
              <a:rPr lang="en-US" baseline="0" dirty="0"/>
              <a:t>  to rural communities?</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4</a:t>
            </a:fld>
            <a:endParaRPr lang="en-US"/>
          </a:p>
        </p:txBody>
      </p:sp>
    </p:spTree>
    <p:extLst>
      <p:ext uri="{BB962C8B-B14F-4D97-AF65-F5344CB8AC3E}">
        <p14:creationId xmlns:p14="http://schemas.microsoft.com/office/powerpoint/2010/main" val="3286448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15</a:t>
            </a:fld>
            <a:endParaRPr lang="en-US"/>
          </a:p>
        </p:txBody>
      </p:sp>
    </p:spTree>
    <p:extLst>
      <p:ext uri="{BB962C8B-B14F-4D97-AF65-F5344CB8AC3E}">
        <p14:creationId xmlns:p14="http://schemas.microsoft.com/office/powerpoint/2010/main" val="1723609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Useful Technology is POWERFUL</a:t>
            </a:r>
          </a:p>
        </p:txBody>
      </p:sp>
      <p:sp>
        <p:nvSpPr>
          <p:cNvPr id="4" name="Slide Number Placeholder 3"/>
          <p:cNvSpPr>
            <a:spLocks noGrp="1"/>
          </p:cNvSpPr>
          <p:nvPr>
            <p:ph type="sldNum" sz="quarter" idx="5"/>
          </p:nvPr>
        </p:nvSpPr>
        <p:spPr/>
        <p:txBody>
          <a:bodyPr/>
          <a:lstStyle/>
          <a:p>
            <a:fld id="{D046E1A4-200E-4ABD-9212-41EB0F3A9311}" type="slidenum">
              <a:rPr lang="en-US" smtClean="0"/>
              <a:t>17</a:t>
            </a:fld>
            <a:endParaRPr lang="en-US"/>
          </a:p>
        </p:txBody>
      </p:sp>
    </p:spTree>
    <p:extLst>
      <p:ext uri="{BB962C8B-B14F-4D97-AF65-F5344CB8AC3E}">
        <p14:creationId xmlns:p14="http://schemas.microsoft.com/office/powerpoint/2010/main" val="1973362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sometimes compensate for poor engineering by providing more inputs</a:t>
            </a:r>
          </a:p>
          <a:p>
            <a:pPr lvl="1"/>
            <a:r>
              <a:rPr lang="en-US" dirty="0"/>
              <a:t>Energy – fossil fuels</a:t>
            </a:r>
          </a:p>
          <a:p>
            <a:pPr lvl="1"/>
            <a:r>
              <a:rPr lang="en-US" dirty="0"/>
              <a:t>Education</a:t>
            </a:r>
          </a:p>
          <a:p>
            <a:pPr lvl="1"/>
            <a:r>
              <a:rPr lang="en-US" dirty="0"/>
              <a:t>Money</a:t>
            </a:r>
          </a:p>
          <a:p>
            <a:pPr lvl="1"/>
            <a:r>
              <a:rPr lang="en-US" dirty="0"/>
              <a:t>Management</a:t>
            </a:r>
          </a:p>
          <a:p>
            <a:pPr lvl="1"/>
            <a:r>
              <a:rPr lang="en-US" dirty="0"/>
              <a:t>Labor</a:t>
            </a:r>
          </a:p>
          <a:p>
            <a:r>
              <a:rPr lang="en-US" dirty="0"/>
              <a:t>You can sometimes reduce this burden on society by improving the technologies</a:t>
            </a:r>
          </a:p>
          <a:p>
            <a:r>
              <a:rPr lang="en-US" dirty="0"/>
              <a:t>These factors are multipliers!!!!</a:t>
            </a:r>
          </a:p>
          <a:p>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18</a:t>
            </a:fld>
            <a:endParaRPr lang="en-US"/>
          </a:p>
        </p:txBody>
      </p:sp>
    </p:spTree>
    <p:extLst>
      <p:ext uri="{BB962C8B-B14F-4D97-AF65-F5344CB8AC3E}">
        <p14:creationId xmlns:p14="http://schemas.microsoft.com/office/powerpoint/2010/main" val="4115171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most of the time the pump breaks down within a few years, by which time I’ll have moved on to another project in another country. Another NGO or another project manager will take over where I left off, and the cycle continues.</a:t>
            </a:r>
          </a:p>
          <a:p>
            <a:r>
              <a:rPr lang="en-US" dirty="0"/>
              <a:t>Each time we repeat the cycle, we believe optimistically our response will work. We falsely attribute the breakdown of a pump to poor government policies, corrupt local officials or weak management by the water-user committee.</a:t>
            </a:r>
          </a:p>
          <a:p>
            <a:r>
              <a:rPr lang="en-US" dirty="0"/>
              <a:t>https://www.theguardian.com/global-development-professionals-network/2017/apr/07/clean-water-everyone-sdg-failure</a:t>
            </a:r>
          </a:p>
        </p:txBody>
      </p:sp>
      <p:sp>
        <p:nvSpPr>
          <p:cNvPr id="4" name="Slide Number Placeholder 3"/>
          <p:cNvSpPr>
            <a:spLocks noGrp="1"/>
          </p:cNvSpPr>
          <p:nvPr>
            <p:ph type="sldNum" sz="quarter" idx="10"/>
          </p:nvPr>
        </p:nvSpPr>
        <p:spPr/>
        <p:txBody>
          <a:bodyPr/>
          <a:lstStyle/>
          <a:p>
            <a:fld id="{D046E1A4-200E-4ABD-9212-41EB0F3A9311}" type="slidenum">
              <a:rPr lang="en-US" smtClean="0"/>
              <a:t>19</a:t>
            </a:fld>
            <a:endParaRPr lang="en-US"/>
          </a:p>
        </p:txBody>
      </p:sp>
    </p:spTree>
    <p:extLst>
      <p:ext uri="{BB962C8B-B14F-4D97-AF65-F5344CB8AC3E}">
        <p14:creationId xmlns:p14="http://schemas.microsoft.com/office/powerpoint/2010/main" val="3510853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Manual operation fully enabled (Max 8 lesson)</a:t>
            </a:r>
          </a:p>
          <a:p>
            <a:r>
              <a:rPr lang="en-US" dirty="0"/>
              <a:t>Use physics</a:t>
            </a:r>
            <a:r>
              <a:rPr lang="en-US" baseline="0" dirty="0"/>
              <a:t> rather than software to enable reliable operation</a:t>
            </a:r>
          </a:p>
          <a:p>
            <a:r>
              <a:rPr lang="en-US" baseline="0" dirty="0"/>
              <a:t>Smart hydraulics (example of </a:t>
            </a:r>
            <a:r>
              <a:rPr lang="en-US" baseline="0" dirty="0" err="1"/>
              <a:t>StaRS</a:t>
            </a:r>
            <a:r>
              <a:rPr lang="en-US" baseline="0" dirty="0"/>
              <a:t> flow control system)</a:t>
            </a:r>
            <a:endParaRPr lang="en-US" dirty="0"/>
          </a:p>
          <a:p>
            <a:r>
              <a:rPr lang="en-US" dirty="0">
                <a:hlinkClick r:id="rId3"/>
              </a:rPr>
              <a:t>https://theaircurrent.com/aviation-safety/what-is-the-boeing-737-max-maneuvering-characteristics-augmentation-system-mcas-jt610/</a:t>
            </a:r>
            <a:endParaRPr lang="en-US" dirty="0"/>
          </a:p>
          <a:p>
            <a:r>
              <a:rPr lang="en-US" dirty="0"/>
              <a:t>By moving the larger and more</a:t>
            </a:r>
            <a:r>
              <a:rPr lang="en-US" baseline="0" dirty="0"/>
              <a:t> fuel efficient </a:t>
            </a:r>
            <a:r>
              <a:rPr lang="en-US" dirty="0"/>
              <a:t>engine</a:t>
            </a:r>
            <a:r>
              <a:rPr lang="en-US" baseline="0" dirty="0"/>
              <a:t> slightly forward and higher up they increased fuel efficiency by 14%</a:t>
            </a:r>
          </a:p>
          <a:p>
            <a:r>
              <a:rPr lang="en-US" baseline="0" dirty="0"/>
              <a:t>Caused an increased moment on the aircraft causing it to tend to rotate the nose up.</a:t>
            </a:r>
          </a:p>
          <a:p>
            <a:r>
              <a:rPr lang="en-US" baseline="0" dirty="0"/>
              <a:t>Connect water treatment plant design to Max 8 aircraft.</a:t>
            </a:r>
            <a:endParaRPr lang="en-US" dirty="0"/>
          </a:p>
          <a:p>
            <a:r>
              <a:rPr lang="en-US" dirty="0"/>
              <a:t>Separate control and monitoring </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22</a:t>
            </a:fld>
            <a:endParaRPr lang="en-US"/>
          </a:p>
        </p:txBody>
      </p:sp>
    </p:spTree>
    <p:extLst>
      <p:ext uri="{BB962C8B-B14F-4D97-AF65-F5344CB8AC3E}">
        <p14:creationId xmlns:p14="http://schemas.microsoft.com/office/powerpoint/2010/main" val="2040988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get a Ph.D. doing step 1 sometimes.</a:t>
            </a:r>
          </a:p>
          <a:p>
            <a:r>
              <a:rPr lang="en-US" dirty="0"/>
              <a:t>Step 2 is great for getting a Ph.D.</a:t>
            </a:r>
          </a:p>
          <a:p>
            <a:r>
              <a:rPr lang="en-US" dirty="0"/>
              <a:t>Steps</a:t>
            </a:r>
            <a:r>
              <a:rPr lang="en-US" baseline="0" dirty="0"/>
              <a:t> 3 and 4 are much harder!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3492186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267038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41286610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27350005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36249613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4716026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8204311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189051309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infrastructurereportcard.org/cat-item/drinking-water/"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85800" y="34111"/>
            <a:ext cx="10801350" cy="6823889"/>
          </a:xfrm>
          <a:prstGeom prst="rect">
            <a:avLst/>
          </a:prstGeom>
        </p:spPr>
      </p:pic>
      <p:sp>
        <p:nvSpPr>
          <p:cNvPr id="2" name="TextBox 1"/>
          <p:cNvSpPr txBox="1"/>
          <p:nvPr/>
        </p:nvSpPr>
        <p:spPr>
          <a:xfrm>
            <a:off x="3119839" y="1066800"/>
            <a:ext cx="2877711" cy="707886"/>
          </a:xfrm>
          <a:prstGeom prst="rect">
            <a:avLst/>
          </a:prstGeom>
          <a:noFill/>
        </p:spPr>
        <p:txBody>
          <a:bodyPr wrap="none" rtlCol="0">
            <a:spAutoFit/>
          </a:bodyPr>
          <a:lstStyle/>
          <a:p>
            <a:r>
              <a:rPr lang="en-US" sz="4000" dirty="0"/>
              <a:t>2015 to 2030</a:t>
            </a:r>
          </a:p>
        </p:txBody>
      </p:sp>
    </p:spTree>
    <p:extLst>
      <p:ext uri="{BB962C8B-B14F-4D97-AF65-F5344CB8AC3E}">
        <p14:creationId xmlns:p14="http://schemas.microsoft.com/office/powerpoint/2010/main" val="106009888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4DF4-455A-416C-B1E6-0515A0468AE0}"/>
              </a:ext>
            </a:extLst>
          </p:cNvPr>
          <p:cNvSpPr>
            <a:spLocks noGrp="1"/>
          </p:cNvSpPr>
          <p:nvPr>
            <p:ph type="title"/>
          </p:nvPr>
        </p:nvSpPr>
        <p:spPr/>
        <p:txBody>
          <a:bodyPr/>
          <a:lstStyle/>
          <a:p>
            <a:r>
              <a:rPr lang="en-US" dirty="0"/>
              <a:t>Clarification</a:t>
            </a:r>
          </a:p>
        </p:txBody>
      </p:sp>
      <p:sp>
        <p:nvSpPr>
          <p:cNvPr id="3" name="Content Placeholder 2">
            <a:extLst>
              <a:ext uri="{FF2B5EF4-FFF2-40B4-BE49-F238E27FC236}">
                <a16:creationId xmlns:a16="http://schemas.microsoft.com/office/drawing/2014/main" id="{40776639-53B2-451E-8163-C2FB05B4D035}"/>
              </a:ext>
            </a:extLst>
          </p:cNvPr>
          <p:cNvSpPr>
            <a:spLocks noGrp="1"/>
          </p:cNvSpPr>
          <p:nvPr>
            <p:ph idx="1"/>
          </p:nvPr>
        </p:nvSpPr>
        <p:spPr>
          <a:xfrm>
            <a:off x="457200" y="1600200"/>
            <a:ext cx="7724775" cy="4525963"/>
          </a:xfrm>
        </p:spPr>
        <p:txBody>
          <a:bodyPr/>
          <a:lstStyle/>
          <a:p>
            <a:r>
              <a:rPr lang="en-US" dirty="0"/>
              <a:t>Diffusers and jet reverser keep floc filter fluidized</a:t>
            </a:r>
          </a:p>
          <a:p>
            <a:r>
              <a:rPr lang="en-US" dirty="0"/>
              <a:t>Flocs in the floc filter capture small particles that failed to flocculate</a:t>
            </a:r>
          </a:p>
          <a:p>
            <a:r>
              <a:rPr lang="en-US" dirty="0"/>
              <a:t>Excess flocs flow into the floc hopper</a:t>
            </a:r>
          </a:p>
          <a:p>
            <a:r>
              <a:rPr lang="en-US" dirty="0"/>
              <a:t>Particles that settle faster than the plate settler capture velocity are converted into larger flocs by the plate settlers (and returned to the floc filter)</a:t>
            </a:r>
          </a:p>
        </p:txBody>
      </p:sp>
      <p:pic>
        <p:nvPicPr>
          <p:cNvPr id="4" name="Picture 3">
            <a:extLst>
              <a:ext uri="{FF2B5EF4-FFF2-40B4-BE49-F238E27FC236}">
                <a16:creationId xmlns:a16="http://schemas.microsoft.com/office/drawing/2014/main" id="{8069847A-D80F-47A3-9108-4C139805D99E}"/>
              </a:ext>
            </a:extLst>
          </p:cNvPr>
          <p:cNvPicPr>
            <a:picLocks noChangeAspect="1"/>
          </p:cNvPicPr>
          <p:nvPr/>
        </p:nvPicPr>
        <p:blipFill>
          <a:blip r:embed="rId2"/>
          <a:stretch>
            <a:fillRect/>
          </a:stretch>
        </p:blipFill>
        <p:spPr>
          <a:xfrm>
            <a:off x="8357048" y="0"/>
            <a:ext cx="3834952" cy="6858000"/>
          </a:xfrm>
          <a:prstGeom prst="rect">
            <a:avLst/>
          </a:prstGeom>
        </p:spPr>
      </p:pic>
      <p:pic>
        <p:nvPicPr>
          <p:cNvPr id="5" name="Picture 4">
            <a:extLst>
              <a:ext uri="{FF2B5EF4-FFF2-40B4-BE49-F238E27FC236}">
                <a16:creationId xmlns:a16="http://schemas.microsoft.com/office/drawing/2014/main" id="{7BFA3ED8-5F69-4954-BF8E-88F13D630D0C}"/>
              </a:ext>
            </a:extLst>
          </p:cNvPr>
          <p:cNvPicPr>
            <a:picLocks noChangeAspect="1"/>
          </p:cNvPicPr>
          <p:nvPr/>
        </p:nvPicPr>
        <p:blipFill>
          <a:blip r:embed="rId3"/>
          <a:stretch>
            <a:fillRect/>
          </a:stretch>
        </p:blipFill>
        <p:spPr>
          <a:xfrm>
            <a:off x="0" y="0"/>
            <a:ext cx="2657475" cy="1407651"/>
          </a:xfrm>
          <a:prstGeom prst="rect">
            <a:avLst/>
          </a:prstGeom>
        </p:spPr>
      </p:pic>
    </p:spTree>
    <p:extLst>
      <p:ext uri="{BB962C8B-B14F-4D97-AF65-F5344CB8AC3E}">
        <p14:creationId xmlns:p14="http://schemas.microsoft.com/office/powerpoint/2010/main" val="1664400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37A8A-2DD4-4FE7-A6FA-E7A8A8FFBA5D}"/>
              </a:ext>
            </a:extLst>
          </p:cNvPr>
          <p:cNvSpPr>
            <a:spLocks noGrp="1"/>
          </p:cNvSpPr>
          <p:nvPr>
            <p:ph type="title"/>
          </p:nvPr>
        </p:nvSpPr>
        <p:spPr>
          <a:xfrm>
            <a:off x="457199" y="228600"/>
            <a:ext cx="6877051" cy="1143000"/>
          </a:xfrm>
        </p:spPr>
        <p:txBody>
          <a:bodyPr/>
          <a:lstStyle/>
          <a:p>
            <a:r>
              <a:rPr lang="en-US" dirty="0"/>
              <a:t>Filtration (for clean water)</a:t>
            </a:r>
          </a:p>
        </p:txBody>
      </p:sp>
      <p:sp>
        <p:nvSpPr>
          <p:cNvPr id="3" name="Content Placeholder 2">
            <a:extLst>
              <a:ext uri="{FF2B5EF4-FFF2-40B4-BE49-F238E27FC236}">
                <a16:creationId xmlns:a16="http://schemas.microsoft.com/office/drawing/2014/main" id="{07BC74F2-42F2-4D7B-B43C-768EB1E27633}"/>
              </a:ext>
            </a:extLst>
          </p:cNvPr>
          <p:cNvSpPr>
            <a:spLocks noGrp="1"/>
          </p:cNvSpPr>
          <p:nvPr>
            <p:ph idx="1"/>
          </p:nvPr>
        </p:nvSpPr>
        <p:spPr>
          <a:xfrm>
            <a:off x="457200" y="1600200"/>
            <a:ext cx="6905625" cy="4525963"/>
          </a:xfrm>
        </p:spPr>
        <p:txBody>
          <a:bodyPr/>
          <a:lstStyle/>
          <a:p>
            <a:r>
              <a:rPr lang="en-US" sz="2800" dirty="0"/>
              <a:t>Larger flocs that attach to the constricted part of a pore…</a:t>
            </a:r>
          </a:p>
          <a:p>
            <a:r>
              <a:rPr lang="en-US" sz="2800" dirty="0"/>
              <a:t>…are filters that capture small particles</a:t>
            </a:r>
          </a:p>
          <a:p>
            <a:r>
              <a:rPr lang="en-US" sz="2800" dirty="0"/>
              <a:t>The flocs have a finite capacity to capture small particles</a:t>
            </a:r>
          </a:p>
          <a:p>
            <a:r>
              <a:rPr lang="en-US" sz="2800" dirty="0"/>
              <a:t>Constrictions don’t clog. They reach a stable minimum diameter where the shear exceeds the coagulant bond strength</a:t>
            </a:r>
          </a:p>
          <a:p>
            <a:r>
              <a:rPr lang="en-US" sz="2800" dirty="0"/>
              <a:t>The active filtration zone moves deeper and deeper into the filter until it “breaks through” and filter performance worsens</a:t>
            </a:r>
          </a:p>
        </p:txBody>
      </p:sp>
      <p:pic>
        <p:nvPicPr>
          <p:cNvPr id="4" name="Picture 3">
            <a:extLst>
              <a:ext uri="{FF2B5EF4-FFF2-40B4-BE49-F238E27FC236}">
                <a16:creationId xmlns:a16="http://schemas.microsoft.com/office/drawing/2014/main" id="{59A7ED2E-625C-4D38-84DB-FB76C3306A4F}"/>
              </a:ext>
            </a:extLst>
          </p:cNvPr>
          <p:cNvPicPr>
            <a:picLocks noChangeAspect="1"/>
          </p:cNvPicPr>
          <p:nvPr/>
        </p:nvPicPr>
        <p:blipFill>
          <a:blip r:embed="rId2"/>
          <a:stretch>
            <a:fillRect/>
          </a:stretch>
        </p:blipFill>
        <p:spPr>
          <a:xfrm>
            <a:off x="7234090" y="0"/>
            <a:ext cx="4957910" cy="6858000"/>
          </a:xfrm>
          <a:prstGeom prst="rect">
            <a:avLst/>
          </a:prstGeom>
        </p:spPr>
      </p:pic>
    </p:spTree>
    <p:extLst>
      <p:ext uri="{BB962C8B-B14F-4D97-AF65-F5344CB8AC3E}">
        <p14:creationId xmlns:p14="http://schemas.microsoft.com/office/powerpoint/2010/main" val="3998948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BAE8A-992B-496C-9E4C-8F3C34D8E786}"/>
              </a:ext>
            </a:extLst>
          </p:cNvPr>
          <p:cNvSpPr>
            <a:spLocks noGrp="1"/>
          </p:cNvSpPr>
          <p:nvPr>
            <p:ph type="title"/>
          </p:nvPr>
        </p:nvSpPr>
        <p:spPr>
          <a:xfrm>
            <a:off x="457199" y="228600"/>
            <a:ext cx="6343651" cy="1143000"/>
          </a:xfrm>
        </p:spPr>
        <p:txBody>
          <a:bodyPr/>
          <a:lstStyle/>
          <a:p>
            <a:r>
              <a:rPr lang="en-US" dirty="0"/>
              <a:t>Zoom out one step! </a:t>
            </a:r>
          </a:p>
        </p:txBody>
      </p:sp>
      <p:sp>
        <p:nvSpPr>
          <p:cNvPr id="3" name="Content Placeholder 2">
            <a:extLst>
              <a:ext uri="{FF2B5EF4-FFF2-40B4-BE49-F238E27FC236}">
                <a16:creationId xmlns:a16="http://schemas.microsoft.com/office/drawing/2014/main" id="{100061E7-A694-4170-9363-09DF747DBD2A}"/>
              </a:ext>
            </a:extLst>
          </p:cNvPr>
          <p:cNvSpPr>
            <a:spLocks noGrp="1"/>
          </p:cNvSpPr>
          <p:nvPr>
            <p:ph idx="1"/>
          </p:nvPr>
        </p:nvSpPr>
        <p:spPr/>
        <p:txBody>
          <a:bodyPr/>
          <a:lstStyle/>
          <a:p>
            <a:r>
              <a:rPr lang="en-US" dirty="0"/>
              <a:t>Parametric design</a:t>
            </a:r>
          </a:p>
          <a:p>
            <a:r>
              <a:rPr lang="en-US" dirty="0"/>
              <a:t>Insight that humans have much </a:t>
            </a:r>
            <a:br>
              <a:rPr lang="en-US" dirty="0"/>
            </a:br>
            <a:r>
              <a:rPr lang="en-US" dirty="0"/>
              <a:t>to learn about how the universe works</a:t>
            </a:r>
          </a:p>
          <a:p>
            <a:r>
              <a:rPr lang="en-US" dirty="0"/>
              <a:t>Technology matters</a:t>
            </a:r>
          </a:p>
          <a:p>
            <a:r>
              <a:rPr lang="en-US" dirty="0"/>
              <a:t>Multipliers</a:t>
            </a:r>
          </a:p>
          <a:p>
            <a:r>
              <a:rPr lang="en-US" dirty="0"/>
              <a:t>US drinking water treatment infrastructure</a:t>
            </a:r>
          </a:p>
          <a:p>
            <a:endParaRPr lang="en-US" dirty="0"/>
          </a:p>
        </p:txBody>
      </p:sp>
      <p:pic>
        <p:nvPicPr>
          <p:cNvPr id="4" name="Picture 3">
            <a:extLst>
              <a:ext uri="{FF2B5EF4-FFF2-40B4-BE49-F238E27FC236}">
                <a16:creationId xmlns:a16="http://schemas.microsoft.com/office/drawing/2014/main" id="{EFD44E59-A040-4475-83FA-9B415B55B1A1}"/>
              </a:ext>
            </a:extLst>
          </p:cNvPr>
          <p:cNvPicPr>
            <a:picLocks noChangeAspect="1"/>
          </p:cNvPicPr>
          <p:nvPr/>
        </p:nvPicPr>
        <p:blipFill>
          <a:blip r:embed="rId2"/>
          <a:stretch>
            <a:fillRect/>
          </a:stretch>
        </p:blipFill>
        <p:spPr>
          <a:xfrm>
            <a:off x="6606540" y="-1"/>
            <a:ext cx="5585460" cy="2757497"/>
          </a:xfrm>
          <a:prstGeom prst="rect">
            <a:avLst/>
          </a:prstGeom>
        </p:spPr>
      </p:pic>
    </p:spTree>
    <p:extLst>
      <p:ext uri="{BB962C8B-B14F-4D97-AF65-F5344CB8AC3E}">
        <p14:creationId xmlns:p14="http://schemas.microsoft.com/office/powerpoint/2010/main" val="835920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4"/>
                                        </p:tgtEl>
                                        <p:attrNameLst>
                                          <p:attrName>ppt_w</p:attrName>
                                        </p:attrNameLst>
                                      </p:cBhvr>
                                      <p:tavLst>
                                        <p:tav tm="0">
                                          <p:val>
                                            <p:strVal val="ppt_w"/>
                                          </p:val>
                                        </p:tav>
                                        <p:tav tm="100000">
                                          <p:val>
                                            <p:fltVal val="0"/>
                                          </p:val>
                                        </p:tav>
                                      </p:tavLst>
                                    </p:anim>
                                    <p:anim calcmode="lin" valueType="num">
                                      <p:cBhvr>
                                        <p:cTn id="7" dur="500"/>
                                        <p:tgtEl>
                                          <p:spTgt spid="4"/>
                                        </p:tgtEl>
                                        <p:attrNameLst>
                                          <p:attrName>ppt_h</p:attrName>
                                        </p:attrNameLst>
                                      </p:cBhvr>
                                      <p:tavLst>
                                        <p:tav tm="0">
                                          <p:val>
                                            <p:strVal val="ppt_h"/>
                                          </p:val>
                                        </p:tav>
                                        <p:tav tm="100000">
                                          <p:val>
                                            <p:fltVal val="0"/>
                                          </p:val>
                                        </p:tav>
                                      </p:tavLst>
                                    </p:anim>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46CAFC-7FD5-4044-8606-83AE7A499990}"/>
              </a:ext>
            </a:extLst>
          </p:cNvPr>
          <p:cNvPicPr>
            <a:picLocks noChangeAspect="1"/>
          </p:cNvPicPr>
          <p:nvPr/>
        </p:nvPicPr>
        <p:blipFill>
          <a:blip r:embed="rId2"/>
          <a:stretch>
            <a:fillRect/>
          </a:stretch>
        </p:blipFill>
        <p:spPr>
          <a:xfrm>
            <a:off x="7172324" y="4365427"/>
            <a:ext cx="4791075" cy="2284075"/>
          </a:xfrm>
          <a:prstGeom prst="rect">
            <a:avLst/>
          </a:prstGeom>
        </p:spPr>
      </p:pic>
      <p:sp>
        <p:nvSpPr>
          <p:cNvPr id="2" name="Title 1"/>
          <p:cNvSpPr>
            <a:spLocks noGrp="1"/>
          </p:cNvSpPr>
          <p:nvPr>
            <p:ph type="title"/>
          </p:nvPr>
        </p:nvSpPr>
        <p:spPr/>
        <p:txBody>
          <a:bodyPr/>
          <a:lstStyle/>
          <a:p>
            <a:r>
              <a:rPr lang="en-US"/>
              <a:t>You learned the power of parametric design</a:t>
            </a:r>
            <a:endParaRPr lang="en-US" dirty="0"/>
          </a:p>
        </p:txBody>
      </p:sp>
      <p:sp>
        <p:nvSpPr>
          <p:cNvPr id="5" name="Content Placeholder 4">
            <a:extLst>
              <a:ext uri="{FF2B5EF4-FFF2-40B4-BE49-F238E27FC236}">
                <a16:creationId xmlns:a16="http://schemas.microsoft.com/office/drawing/2014/main" id="{8A346A02-4006-4537-A972-FE06083FC325}"/>
              </a:ext>
            </a:extLst>
          </p:cNvPr>
          <p:cNvSpPr>
            <a:spLocks noGrp="1"/>
          </p:cNvSpPr>
          <p:nvPr>
            <p:ph idx="1"/>
          </p:nvPr>
        </p:nvSpPr>
        <p:spPr/>
        <p:txBody>
          <a:bodyPr/>
          <a:lstStyle/>
          <a:p>
            <a:r>
              <a:rPr lang="en-US" dirty="0"/>
              <a:t>Codify the logic of the design</a:t>
            </a:r>
          </a:p>
          <a:p>
            <a:r>
              <a:rPr lang="en-US" dirty="0"/>
              <a:t>Create the general solution rather than a specific solution</a:t>
            </a:r>
          </a:p>
          <a:p>
            <a:r>
              <a:rPr lang="en-US" dirty="0"/>
              <a:t>Now you have a tool that can create customized designs</a:t>
            </a:r>
          </a:p>
          <a:p>
            <a:r>
              <a:rPr lang="en-US" dirty="0"/>
              <a:t>If you learn that there are additional constraints you can change the configuration or the logic to capture the new constraints and develop a whole </a:t>
            </a:r>
            <a:br>
              <a:rPr lang="en-US" dirty="0"/>
            </a:br>
            <a:r>
              <a:rPr lang="en-US" dirty="0"/>
              <a:t>new set of designs</a:t>
            </a:r>
          </a:p>
          <a:p>
            <a:endParaRPr lang="en-US" dirty="0"/>
          </a:p>
        </p:txBody>
      </p:sp>
    </p:spTree>
    <p:extLst>
      <p:ext uri="{BB962C8B-B14F-4D97-AF65-F5344CB8AC3E}">
        <p14:creationId xmlns:p14="http://schemas.microsoft.com/office/powerpoint/2010/main" val="3835874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867CE-D019-40C4-88F2-EAABE8EAF029}"/>
              </a:ext>
            </a:extLst>
          </p:cNvPr>
          <p:cNvSpPr>
            <a:spLocks noGrp="1"/>
          </p:cNvSpPr>
          <p:nvPr>
            <p:ph type="title"/>
          </p:nvPr>
        </p:nvSpPr>
        <p:spPr/>
        <p:txBody>
          <a:bodyPr/>
          <a:lstStyle/>
          <a:p>
            <a:r>
              <a:rPr lang="en-US" dirty="0"/>
              <a:t>Parametric Design could be applied to many engineering challenges</a:t>
            </a:r>
          </a:p>
        </p:txBody>
      </p:sp>
      <p:sp>
        <p:nvSpPr>
          <p:cNvPr id="3" name="Content Placeholder 2">
            <a:extLst>
              <a:ext uri="{FF2B5EF4-FFF2-40B4-BE49-F238E27FC236}">
                <a16:creationId xmlns:a16="http://schemas.microsoft.com/office/drawing/2014/main" id="{44EC28C3-D31D-4B06-9FA3-DEA3AF0A310C}"/>
              </a:ext>
            </a:extLst>
          </p:cNvPr>
          <p:cNvSpPr>
            <a:spLocks noGrp="1"/>
          </p:cNvSpPr>
          <p:nvPr>
            <p:ph idx="1"/>
          </p:nvPr>
        </p:nvSpPr>
        <p:spPr/>
        <p:txBody>
          <a:bodyPr/>
          <a:lstStyle/>
          <a:p>
            <a:r>
              <a:rPr lang="en-US" dirty="0"/>
              <a:t>Wastewater treatment plant design</a:t>
            </a:r>
          </a:p>
          <a:p>
            <a:r>
              <a:rPr lang="en-US" dirty="0"/>
              <a:t>Bridge design</a:t>
            </a:r>
          </a:p>
          <a:p>
            <a:r>
              <a:rPr lang="en-US" dirty="0"/>
              <a:t>Home design</a:t>
            </a:r>
          </a:p>
          <a:p>
            <a:r>
              <a:rPr lang="en-US" dirty="0"/>
              <a:t>Solar farm design</a:t>
            </a:r>
          </a:p>
          <a:p>
            <a:r>
              <a:rPr lang="en-US" dirty="0"/>
              <a:t>Windmill design</a:t>
            </a:r>
          </a:p>
          <a:p>
            <a:r>
              <a:rPr lang="en-US" dirty="0"/>
              <a:t>Any design!</a:t>
            </a:r>
          </a:p>
          <a:p>
            <a:endParaRPr lang="en-US" dirty="0"/>
          </a:p>
        </p:txBody>
      </p:sp>
      <p:pic>
        <p:nvPicPr>
          <p:cNvPr id="4" name="Picture 3">
            <a:extLst>
              <a:ext uri="{FF2B5EF4-FFF2-40B4-BE49-F238E27FC236}">
                <a16:creationId xmlns:a16="http://schemas.microsoft.com/office/drawing/2014/main" id="{72D50AEC-0463-4A2B-B2A4-D9D4677CCD48}"/>
              </a:ext>
            </a:extLst>
          </p:cNvPr>
          <p:cNvPicPr>
            <a:picLocks noChangeAspect="1"/>
          </p:cNvPicPr>
          <p:nvPr/>
        </p:nvPicPr>
        <p:blipFill>
          <a:blip r:embed="rId2"/>
          <a:stretch>
            <a:fillRect/>
          </a:stretch>
        </p:blipFill>
        <p:spPr>
          <a:xfrm>
            <a:off x="4606757" y="2428875"/>
            <a:ext cx="7438395" cy="3672277"/>
          </a:xfrm>
          <a:prstGeom prst="rect">
            <a:avLst/>
          </a:prstGeom>
        </p:spPr>
      </p:pic>
    </p:spTree>
    <p:extLst>
      <p:ext uri="{BB962C8B-B14F-4D97-AF65-F5344CB8AC3E}">
        <p14:creationId xmlns:p14="http://schemas.microsoft.com/office/powerpoint/2010/main" val="2190072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84457-85AB-4854-AC07-D51A60007162}"/>
              </a:ext>
            </a:extLst>
          </p:cNvPr>
          <p:cNvSpPr>
            <a:spLocks noGrp="1"/>
          </p:cNvSpPr>
          <p:nvPr>
            <p:ph type="title"/>
          </p:nvPr>
        </p:nvSpPr>
        <p:spPr/>
        <p:txBody>
          <a:bodyPr/>
          <a:lstStyle/>
          <a:p>
            <a:r>
              <a:rPr lang="en-US" dirty="0"/>
              <a:t>The edge of knowledge is very near</a:t>
            </a:r>
            <a:br>
              <a:rPr lang="en-US" dirty="0"/>
            </a:br>
            <a:r>
              <a:rPr lang="en-US" dirty="0"/>
              <a:t>(We have major gaps in our knowledge!)</a:t>
            </a:r>
          </a:p>
        </p:txBody>
      </p:sp>
      <p:sp>
        <p:nvSpPr>
          <p:cNvPr id="3" name="Content Placeholder 2">
            <a:extLst>
              <a:ext uri="{FF2B5EF4-FFF2-40B4-BE49-F238E27FC236}">
                <a16:creationId xmlns:a16="http://schemas.microsoft.com/office/drawing/2014/main" id="{90F870FB-815C-41F9-8013-6EBDA1E43E49}"/>
              </a:ext>
            </a:extLst>
          </p:cNvPr>
          <p:cNvSpPr>
            <a:spLocks noGrp="1"/>
          </p:cNvSpPr>
          <p:nvPr>
            <p:ph idx="1"/>
          </p:nvPr>
        </p:nvSpPr>
        <p:spPr/>
        <p:txBody>
          <a:bodyPr/>
          <a:lstStyle/>
          <a:p>
            <a:r>
              <a:rPr lang="en-US" dirty="0"/>
              <a:t>We want to encourage skepticism and we want to develop insights to guide thoughtful skepticism. A key skill for successful engineering is the ability to identify the location of the edge of knowledge. </a:t>
            </a:r>
            <a:r>
              <a:rPr lang="en-US" sz="2400" dirty="0"/>
              <a:t>– from </a:t>
            </a:r>
            <a:r>
              <a:rPr lang="en-US" sz="2400" b="1" dirty="0"/>
              <a:t>The Physics of Water Treatment Design</a:t>
            </a:r>
            <a:endParaRPr lang="en-US" b="1" dirty="0"/>
          </a:p>
          <a:p>
            <a:r>
              <a:rPr lang="en-US" dirty="0"/>
              <a:t> There are MANY opportunities to improve </a:t>
            </a:r>
          </a:p>
          <a:p>
            <a:pPr lvl="1"/>
            <a:r>
              <a:rPr lang="en-US" dirty="0"/>
              <a:t>drinking water treatment technologies</a:t>
            </a:r>
          </a:p>
          <a:p>
            <a:pPr lvl="2"/>
            <a:r>
              <a:rPr lang="en-US" dirty="0"/>
              <a:t>Floc filters</a:t>
            </a:r>
          </a:p>
          <a:p>
            <a:pPr lvl="2"/>
            <a:r>
              <a:rPr lang="en-US" dirty="0"/>
              <a:t>Sand filters</a:t>
            </a:r>
          </a:p>
          <a:p>
            <a:pPr lvl="1"/>
            <a:r>
              <a:rPr lang="en-US" dirty="0"/>
              <a:t>water treatment plant operation</a:t>
            </a:r>
          </a:p>
          <a:p>
            <a:pPr lvl="2"/>
            <a:r>
              <a:rPr lang="en-US" dirty="0"/>
              <a:t>Coagulant dosing</a:t>
            </a:r>
          </a:p>
        </p:txBody>
      </p:sp>
      <p:pic>
        <p:nvPicPr>
          <p:cNvPr id="1026" name="Picture 2" descr="internal figure">
            <a:extLst>
              <a:ext uri="{FF2B5EF4-FFF2-40B4-BE49-F238E27FC236}">
                <a16:creationId xmlns:a16="http://schemas.microsoft.com/office/drawing/2014/main" id="{DBE0FD8C-7D53-49D7-BBF2-F85F074627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8180" y="4064692"/>
            <a:ext cx="3893820" cy="2793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137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D2F8-2088-4301-B794-737C81CBD2BC}"/>
              </a:ext>
            </a:extLst>
          </p:cNvPr>
          <p:cNvSpPr>
            <a:spLocks noGrp="1"/>
          </p:cNvSpPr>
          <p:nvPr>
            <p:ph type="title"/>
          </p:nvPr>
        </p:nvSpPr>
        <p:spPr/>
        <p:txBody>
          <a:bodyPr/>
          <a:lstStyle/>
          <a:p>
            <a:r>
              <a:rPr lang="en-US" dirty="0"/>
              <a:t>Use the scientific method to test hypotheses</a:t>
            </a:r>
          </a:p>
        </p:txBody>
      </p:sp>
      <p:sp>
        <p:nvSpPr>
          <p:cNvPr id="3" name="Content Placeholder 2">
            <a:extLst>
              <a:ext uri="{FF2B5EF4-FFF2-40B4-BE49-F238E27FC236}">
                <a16:creationId xmlns:a16="http://schemas.microsoft.com/office/drawing/2014/main" id="{D015BB7C-ED35-44F3-BA96-ADCECB2CB811}"/>
              </a:ext>
            </a:extLst>
          </p:cNvPr>
          <p:cNvSpPr>
            <a:spLocks noGrp="1"/>
          </p:cNvSpPr>
          <p:nvPr>
            <p:ph idx="1"/>
          </p:nvPr>
        </p:nvSpPr>
        <p:spPr>
          <a:xfrm>
            <a:off x="457200" y="1600200"/>
            <a:ext cx="6175248" cy="4525963"/>
          </a:xfrm>
        </p:spPr>
        <p:txBody>
          <a:bodyPr/>
          <a:lstStyle/>
          <a:p>
            <a:r>
              <a:rPr lang="en-US" dirty="0"/>
              <a:t>Yesterday’s conversation with Minty Nu</a:t>
            </a:r>
            <a:r>
              <a:rPr lang="es-419" dirty="0"/>
              <a:t>ñ</a:t>
            </a:r>
            <a:r>
              <a:rPr lang="en-US" dirty="0" err="1"/>
              <a:t>ez</a:t>
            </a:r>
            <a:endParaRPr lang="en-US" dirty="0"/>
          </a:p>
          <a:p>
            <a:r>
              <a:rPr lang="en-US" dirty="0"/>
              <a:t>Should we assemble one of the clarifier manifolds without tapering the diffusors?</a:t>
            </a:r>
          </a:p>
          <a:p>
            <a:r>
              <a:rPr lang="en-US" dirty="0"/>
              <a:t>YES!</a:t>
            </a:r>
          </a:p>
          <a:p>
            <a:r>
              <a:rPr lang="en-US" dirty="0"/>
              <a:t>We can compare performance of the clarifiers and see which system works best</a:t>
            </a:r>
          </a:p>
        </p:txBody>
      </p:sp>
      <p:pic>
        <p:nvPicPr>
          <p:cNvPr id="4" name="Picture 3">
            <a:extLst>
              <a:ext uri="{FF2B5EF4-FFF2-40B4-BE49-F238E27FC236}">
                <a16:creationId xmlns:a16="http://schemas.microsoft.com/office/drawing/2014/main" id="{F61D5E83-59A5-485C-86B3-17CA660A25AF}"/>
              </a:ext>
            </a:extLst>
          </p:cNvPr>
          <p:cNvPicPr>
            <a:picLocks noChangeAspect="1"/>
          </p:cNvPicPr>
          <p:nvPr/>
        </p:nvPicPr>
        <p:blipFill>
          <a:blip r:embed="rId2"/>
          <a:stretch>
            <a:fillRect/>
          </a:stretch>
        </p:blipFill>
        <p:spPr>
          <a:xfrm>
            <a:off x="6827141" y="1524000"/>
            <a:ext cx="5364859" cy="4932843"/>
          </a:xfrm>
          <a:prstGeom prst="rect">
            <a:avLst/>
          </a:prstGeom>
        </p:spPr>
      </p:pic>
    </p:spTree>
    <p:extLst>
      <p:ext uri="{BB962C8B-B14F-4D97-AF65-F5344CB8AC3E}">
        <p14:creationId xmlns:p14="http://schemas.microsoft.com/office/powerpoint/2010/main" val="33607014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86A8A-ED41-4784-83B1-A4FE661006EA}"/>
              </a:ext>
            </a:extLst>
          </p:cNvPr>
          <p:cNvSpPr>
            <a:spLocks noGrp="1"/>
          </p:cNvSpPr>
          <p:nvPr>
            <p:ph type="title"/>
          </p:nvPr>
        </p:nvSpPr>
        <p:spPr/>
        <p:txBody>
          <a:bodyPr/>
          <a:lstStyle/>
          <a:p>
            <a:r>
              <a:rPr lang="en-US" dirty="0"/>
              <a:t>Useful Technology IS an Undervalued Factor</a:t>
            </a:r>
          </a:p>
        </p:txBody>
      </p:sp>
      <p:sp>
        <p:nvSpPr>
          <p:cNvPr id="3" name="Content Placeholder 2">
            <a:extLst>
              <a:ext uri="{FF2B5EF4-FFF2-40B4-BE49-F238E27FC236}">
                <a16:creationId xmlns:a16="http://schemas.microsoft.com/office/drawing/2014/main" id="{AF9ACA93-1E99-4986-9A44-F42A921C5688}"/>
              </a:ext>
            </a:extLst>
          </p:cNvPr>
          <p:cNvSpPr>
            <a:spLocks noGrp="1"/>
          </p:cNvSpPr>
          <p:nvPr>
            <p:ph idx="1"/>
          </p:nvPr>
        </p:nvSpPr>
        <p:spPr/>
        <p:txBody>
          <a:bodyPr/>
          <a:lstStyle/>
          <a:p>
            <a:r>
              <a:rPr lang="en-US" dirty="0"/>
              <a:t>By visiting water treatment plants in Honduras, Colombia, Ethiopia, India, and Nepal it became clear that technology IS a major reason for water system failures</a:t>
            </a:r>
          </a:p>
          <a:p>
            <a:r>
              <a:rPr lang="en-US" dirty="0"/>
              <a:t>People are willing to pay for services that they value</a:t>
            </a:r>
          </a:p>
          <a:p>
            <a:pPr lvl="1"/>
            <a:r>
              <a:rPr lang="en-US" dirty="0"/>
              <a:t>No one likes to pay for terrible service and river water on tap is terrible service!</a:t>
            </a:r>
          </a:p>
          <a:p>
            <a:pPr lvl="1"/>
            <a:r>
              <a:rPr lang="en-US" dirty="0"/>
              <a:t>If the cost of delivering better service is less than the increase in willingness to pay, then improving the service will lead to a more stable system!</a:t>
            </a:r>
          </a:p>
          <a:p>
            <a:r>
              <a:rPr lang="en-US" dirty="0"/>
              <a:t>Better service can be MUCH more sustainable!!!!!!</a:t>
            </a:r>
          </a:p>
        </p:txBody>
      </p:sp>
    </p:spTree>
    <p:extLst>
      <p:ext uri="{BB962C8B-B14F-4D97-AF65-F5344CB8AC3E}">
        <p14:creationId xmlns:p14="http://schemas.microsoft.com/office/powerpoint/2010/main" val="3843221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These factors are multipliers!!!!</a:t>
            </a:r>
          </a:p>
        </p:txBody>
      </p:sp>
      <p:sp>
        <p:nvSpPr>
          <p:cNvPr id="4" name="TextBox 3"/>
          <p:cNvSpPr txBox="1"/>
          <p:nvPr/>
        </p:nvSpPr>
        <p:spPr>
          <a:xfrm>
            <a:off x="422026" y="2164140"/>
            <a:ext cx="10570522" cy="2215991"/>
          </a:xfrm>
          <a:prstGeom prst="rect">
            <a:avLst/>
          </a:prstGeom>
          <a:noFill/>
        </p:spPr>
        <p:txBody>
          <a:bodyPr wrap="none" rtlCol="0">
            <a:spAutoFit/>
          </a:bodyPr>
          <a:lstStyle/>
          <a:p>
            <a:r>
              <a:rPr lang="en-US" sz="13800" dirty="0">
                <a:latin typeface="+mn-lt"/>
              </a:rPr>
              <a:t>1x1x</a:t>
            </a:r>
            <a:r>
              <a:rPr lang="en-US" sz="13800" dirty="0">
                <a:solidFill>
                  <a:srgbClr val="008000"/>
                </a:solidFill>
                <a:latin typeface="+mn-lt"/>
              </a:rPr>
              <a:t>1</a:t>
            </a:r>
            <a:r>
              <a:rPr lang="en-US" sz="13800" dirty="0">
                <a:latin typeface="+mn-lt"/>
              </a:rPr>
              <a:t>x1x1x</a:t>
            </a:r>
            <a:r>
              <a:rPr lang="en-US" sz="13800" dirty="0">
                <a:solidFill>
                  <a:schemeClr val="accent1"/>
                </a:solidFill>
                <a:latin typeface="+mn-lt"/>
              </a:rPr>
              <a:t>0</a:t>
            </a:r>
            <a:r>
              <a:rPr lang="en-US" sz="13800" dirty="0">
                <a:latin typeface="+mn-lt"/>
              </a:rPr>
              <a:t>=0</a:t>
            </a:r>
          </a:p>
        </p:txBody>
      </p:sp>
      <p:sp>
        <p:nvSpPr>
          <p:cNvPr id="5" name="Rectangle 4"/>
          <p:cNvSpPr/>
          <p:nvPr/>
        </p:nvSpPr>
        <p:spPr>
          <a:xfrm>
            <a:off x="447164" y="2210952"/>
            <a:ext cx="10785325" cy="477054"/>
          </a:xfrm>
          <a:prstGeom prst="rect">
            <a:avLst/>
          </a:prstGeom>
        </p:spPr>
        <p:txBody>
          <a:bodyPr wrap="square">
            <a:spAutoFit/>
          </a:bodyPr>
          <a:lstStyle/>
          <a:p>
            <a:pPr marL="0" lvl="1"/>
            <a:r>
              <a:rPr lang="en-US" sz="2500" dirty="0"/>
              <a:t>Energy x Education x </a:t>
            </a:r>
            <a:r>
              <a:rPr lang="en-US" sz="2500" dirty="0">
                <a:solidFill>
                  <a:srgbClr val="008000"/>
                </a:solidFill>
              </a:rPr>
              <a:t>Money</a:t>
            </a:r>
            <a:r>
              <a:rPr lang="en-US" sz="2500" dirty="0"/>
              <a:t> x Governance x Labor x </a:t>
            </a:r>
            <a:r>
              <a:rPr lang="en-US" sz="2500" dirty="0">
                <a:solidFill>
                  <a:schemeClr val="accent1"/>
                </a:solidFill>
              </a:rPr>
              <a:t>Technology</a:t>
            </a:r>
            <a:r>
              <a:rPr lang="en-US" sz="2500" dirty="0"/>
              <a:t> = ?</a:t>
            </a:r>
          </a:p>
        </p:txBody>
      </p:sp>
      <p:sp>
        <p:nvSpPr>
          <p:cNvPr id="6" name="TextBox 5"/>
          <p:cNvSpPr txBox="1"/>
          <p:nvPr/>
        </p:nvSpPr>
        <p:spPr>
          <a:xfrm>
            <a:off x="422026" y="4221540"/>
            <a:ext cx="10785325" cy="2215991"/>
          </a:xfrm>
          <a:prstGeom prst="rect">
            <a:avLst/>
          </a:prstGeom>
          <a:noFill/>
        </p:spPr>
        <p:txBody>
          <a:bodyPr wrap="none" rtlCol="0">
            <a:spAutoFit/>
          </a:bodyPr>
          <a:lstStyle/>
          <a:p>
            <a:r>
              <a:rPr lang="en-US" sz="13800" dirty="0">
                <a:latin typeface="+mn-lt"/>
              </a:rPr>
              <a:t>1x1x</a:t>
            </a:r>
            <a:r>
              <a:rPr lang="en-US" sz="13800" dirty="0">
                <a:solidFill>
                  <a:srgbClr val="008000"/>
                </a:solidFill>
                <a:latin typeface="+mn-lt"/>
              </a:rPr>
              <a:t>½</a:t>
            </a:r>
            <a:r>
              <a:rPr lang="en-US" sz="13800" dirty="0">
                <a:latin typeface="+mn-lt"/>
              </a:rPr>
              <a:t>x1x1x</a:t>
            </a:r>
            <a:r>
              <a:rPr lang="en-US" sz="13800" dirty="0">
                <a:solidFill>
                  <a:schemeClr val="accent1"/>
                </a:solidFill>
                <a:latin typeface="+mn-lt"/>
              </a:rPr>
              <a:t>2</a:t>
            </a:r>
            <a:r>
              <a:rPr lang="en-US" sz="13800" dirty="0">
                <a:latin typeface="+mn-lt"/>
              </a:rPr>
              <a:t>=1</a:t>
            </a:r>
          </a:p>
        </p:txBody>
      </p:sp>
    </p:spTree>
    <p:extLst>
      <p:ext uri="{BB962C8B-B14F-4D97-AF65-F5344CB8AC3E}">
        <p14:creationId xmlns:p14="http://schemas.microsoft.com/office/powerpoint/2010/main" val="2796992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we talk about failed interventions reflects our world view</a:t>
            </a:r>
            <a:endParaRPr lang="en-US" dirty="0"/>
          </a:p>
        </p:txBody>
      </p:sp>
      <p:sp>
        <p:nvSpPr>
          <p:cNvPr id="3" name="Content Placeholder 2"/>
          <p:cNvSpPr>
            <a:spLocks noGrp="1"/>
          </p:cNvSpPr>
          <p:nvPr>
            <p:ph idx="1"/>
          </p:nvPr>
        </p:nvSpPr>
        <p:spPr>
          <a:xfrm>
            <a:off x="609600" y="1470378"/>
            <a:ext cx="6400800" cy="4655788"/>
          </a:xfrm>
        </p:spPr>
        <p:txBody>
          <a:bodyPr/>
          <a:lstStyle/>
          <a:p>
            <a:r>
              <a:rPr lang="en-US" dirty="0"/>
              <a:t>“The community didn’t maintain </a:t>
            </a:r>
            <a:br>
              <a:rPr lang="en-US" dirty="0"/>
            </a:br>
            <a:r>
              <a:rPr lang="en-US" dirty="0"/>
              <a:t>their water filter plant.”</a:t>
            </a:r>
          </a:p>
          <a:p>
            <a:r>
              <a:rPr lang="en-US" dirty="0"/>
              <a:t>What does this statement imply?</a:t>
            </a:r>
          </a:p>
          <a:p>
            <a:r>
              <a:rPr lang="en-US" dirty="0"/>
              <a:t>Do you think the community leaders made a rational decision?</a:t>
            </a:r>
          </a:p>
          <a:p>
            <a:r>
              <a:rPr lang="en-US" dirty="0"/>
              <a:t>Why do you think the community didn’t maintain their water treatment plant?</a:t>
            </a:r>
          </a:p>
        </p:txBody>
      </p:sp>
      <p:pic>
        <p:nvPicPr>
          <p:cNvPr id="4" name="Picture 4" descr="Marcala (15)"/>
          <p:cNvPicPr>
            <a:picLocks noChangeAspect="1" noChangeArrowheads="1"/>
          </p:cNvPicPr>
          <p:nvPr/>
        </p:nvPicPr>
        <p:blipFill>
          <a:blip r:embed="rId3" cstate="email"/>
          <a:srcRect/>
          <a:stretch>
            <a:fillRect/>
          </a:stretch>
        </p:blipFill>
        <p:spPr bwMode="auto">
          <a:xfrm>
            <a:off x="7391400" y="1470378"/>
            <a:ext cx="4572000" cy="3429000"/>
          </a:xfrm>
          <a:prstGeom prst="rect">
            <a:avLst/>
          </a:prstGeom>
          <a:noFill/>
          <a:ln w="9525">
            <a:noFill/>
            <a:miter lim="800000"/>
            <a:headEnd/>
            <a:tailEnd/>
          </a:ln>
        </p:spPr>
      </p:pic>
    </p:spTree>
    <p:extLst>
      <p:ext uri="{BB962C8B-B14F-4D97-AF65-F5344CB8AC3E}">
        <p14:creationId xmlns:p14="http://schemas.microsoft.com/office/powerpoint/2010/main" val="324366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4400" dirty="0"/>
              <a:t>At least 1.8 billion people use a source of drinking water contaminated with feces</a:t>
            </a:r>
          </a:p>
          <a:p>
            <a:r>
              <a:rPr lang="en-US" sz="4400" dirty="0"/>
              <a:t>More than 80% of wastewater is discharged without any pollution removal</a:t>
            </a:r>
          </a:p>
        </p:txBody>
      </p:sp>
      <p:pic>
        <p:nvPicPr>
          <p:cNvPr id="1026" name="Picture 2" descr="United Nations Sustainable Develop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76200"/>
            <a:ext cx="7410450" cy="1304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413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Why do you think the community didn’t maintain their water treatment plant?</a:t>
            </a:r>
          </a:p>
        </p:txBody>
      </p:sp>
      <p:sp>
        <p:nvSpPr>
          <p:cNvPr id="3" name="Content Placeholder 2"/>
          <p:cNvSpPr>
            <a:spLocks noGrp="1"/>
          </p:cNvSpPr>
          <p:nvPr>
            <p:ph idx="1"/>
          </p:nvPr>
        </p:nvSpPr>
        <p:spPr/>
        <p:txBody>
          <a:bodyPr/>
          <a:lstStyle/>
          <a:p>
            <a:r>
              <a:rPr lang="en-US" dirty="0"/>
              <a:t>They didn’t value clean water</a:t>
            </a:r>
          </a:p>
          <a:p>
            <a:r>
              <a:rPr lang="en-US" dirty="0"/>
              <a:t>No mechanism in place to fund operation and maintenance </a:t>
            </a:r>
          </a:p>
          <a:p>
            <a:r>
              <a:rPr lang="en-US" dirty="0"/>
              <a:t>Too expense to operate</a:t>
            </a:r>
          </a:p>
          <a:p>
            <a:r>
              <a:rPr lang="en-US" dirty="0"/>
              <a:t>Too hard to clean the filter</a:t>
            </a:r>
          </a:p>
          <a:p>
            <a:r>
              <a:rPr lang="en-US" dirty="0"/>
              <a:t>Cleaning the filter requires too much water</a:t>
            </a:r>
          </a:p>
          <a:p>
            <a:r>
              <a:rPr lang="en-US" dirty="0"/>
              <a:t>They weren’t trained how to clean the filter</a:t>
            </a:r>
          </a:p>
          <a:p>
            <a:r>
              <a:rPr lang="en-US" dirty="0"/>
              <a:t>The filter doesn’t clean the water</a:t>
            </a:r>
          </a:p>
          <a:p>
            <a:endParaRPr lang="en-US" dirty="0"/>
          </a:p>
        </p:txBody>
      </p:sp>
    </p:spTree>
    <p:extLst>
      <p:ext uri="{BB962C8B-B14F-4D97-AF65-F5344CB8AC3E}">
        <p14:creationId xmlns:p14="http://schemas.microsoft.com/office/powerpoint/2010/main" val="2586185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US Water Infrastructure</a:t>
            </a:r>
          </a:p>
        </p:txBody>
      </p:sp>
      <p:sp>
        <p:nvSpPr>
          <p:cNvPr id="8" name="Content Placeholder 7"/>
          <p:cNvSpPr>
            <a:spLocks noGrp="1"/>
          </p:cNvSpPr>
          <p:nvPr>
            <p:ph idx="1"/>
          </p:nvPr>
        </p:nvSpPr>
        <p:spPr/>
        <p:txBody>
          <a:bodyPr/>
          <a:lstStyle/>
          <a:p>
            <a:r>
              <a:rPr lang="en-US" dirty="0">
                <a:hlinkClick r:id="rId2"/>
              </a:rPr>
              <a:t>ASCE Drinking Water grade </a:t>
            </a:r>
            <a:r>
              <a:rPr lang="en-US" dirty="0"/>
              <a:t>is C-</a:t>
            </a:r>
          </a:p>
          <a:p>
            <a:r>
              <a:rPr lang="en-US" dirty="0"/>
              <a:t>What you’ve learned in this course is completely applicable to designing new and upgrading existing water treatment infrastructure anywhere on this planet</a:t>
            </a:r>
          </a:p>
          <a:p>
            <a:r>
              <a:rPr lang="en-US" dirty="0"/>
              <a:t>You have the latest insights into the core water treatment processes – the only course on the planet that teaches this material!</a:t>
            </a:r>
          </a:p>
          <a:p>
            <a:endParaRPr lang="en-US" dirty="0"/>
          </a:p>
        </p:txBody>
      </p:sp>
    </p:spTree>
    <p:extLst>
      <p:ext uri="{BB962C8B-B14F-4D97-AF65-F5344CB8AC3E}">
        <p14:creationId xmlns:p14="http://schemas.microsoft.com/office/powerpoint/2010/main" val="3811900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Resilient Designs are needed in the United States too! (</a:t>
            </a:r>
            <a:r>
              <a:rPr lang="en-US" sz="3200" dirty="0"/>
              <a:t>fewer interdependent systems are better</a:t>
            </a:r>
            <a:r>
              <a:rPr lang="en-US" dirty="0"/>
              <a:t>)</a:t>
            </a:r>
          </a:p>
        </p:txBody>
      </p:sp>
      <p:sp>
        <p:nvSpPr>
          <p:cNvPr id="3" name="Content Placeholder 2"/>
          <p:cNvSpPr>
            <a:spLocks noGrp="1"/>
          </p:cNvSpPr>
          <p:nvPr>
            <p:ph idx="1"/>
          </p:nvPr>
        </p:nvSpPr>
        <p:spPr/>
        <p:txBody>
          <a:bodyPr/>
          <a:lstStyle/>
          <a:p>
            <a:r>
              <a:rPr lang="en-US" dirty="0"/>
              <a:t>NYC blackout of 1977</a:t>
            </a:r>
          </a:p>
          <a:p>
            <a:r>
              <a:rPr lang="en-US" dirty="0"/>
              <a:t>Boeing Max 8 substituted a stable aeronautic design for software feedback control (a 20 billion dollar mistake)</a:t>
            </a:r>
          </a:p>
          <a:p>
            <a:r>
              <a:rPr lang="en-US" dirty="0"/>
              <a:t>Design for steady state (cruising at flight elevation) is easy</a:t>
            </a:r>
          </a:p>
          <a:p>
            <a:r>
              <a:rPr lang="en-US" dirty="0"/>
              <a:t>Design for rapid startup after disasters (with disrupted supply chains) is much harder</a:t>
            </a:r>
          </a:p>
          <a:p>
            <a:r>
              <a:rPr lang="en-US" dirty="0"/>
              <a:t>Using Computers to manipulate valves to set flows using feedback control results in poor performance in many “modern” water treatment plants</a:t>
            </a:r>
          </a:p>
          <a:p>
            <a:endParaRPr lang="en-US" dirty="0"/>
          </a:p>
        </p:txBody>
      </p:sp>
    </p:spTree>
    <p:extLst>
      <p:ext uri="{BB962C8B-B14F-4D97-AF65-F5344CB8AC3E}">
        <p14:creationId xmlns:p14="http://schemas.microsoft.com/office/powerpoint/2010/main" val="1051860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Mechanized Water Treatment Plants could be improved by using Hydraulic Controls</a:t>
            </a:r>
          </a:p>
        </p:txBody>
      </p:sp>
      <p:sp>
        <p:nvSpPr>
          <p:cNvPr id="3" name="Content Placeholder 2"/>
          <p:cNvSpPr>
            <a:spLocks noGrp="1"/>
          </p:cNvSpPr>
          <p:nvPr>
            <p:ph idx="1"/>
          </p:nvPr>
        </p:nvSpPr>
        <p:spPr/>
        <p:txBody>
          <a:bodyPr/>
          <a:lstStyle/>
          <a:p>
            <a:r>
              <a:rPr lang="en-US" dirty="0"/>
              <a:t>Computerized controls have real difficulties doing simple things like equally dividing flow between filters and maintaining steady flow</a:t>
            </a:r>
          </a:p>
          <a:p>
            <a:r>
              <a:rPr lang="en-US" dirty="0"/>
              <a:t>Computerized controls require experts to tune the algorithms and maintain the hardware and software </a:t>
            </a:r>
          </a:p>
          <a:p>
            <a:r>
              <a:rPr lang="en-US" dirty="0"/>
              <a:t>Hydraulic controls can be easily designed to reliably accomplish those goals (set it and forget it)</a:t>
            </a:r>
          </a:p>
          <a:p>
            <a:r>
              <a:rPr lang="en-US" dirty="0"/>
              <a:t>Hydraulic controls are inherently stable, resilient, don’t require electricity, and can be adjusted and maintained by plant staff</a:t>
            </a:r>
          </a:p>
        </p:txBody>
      </p:sp>
    </p:spTree>
    <p:extLst>
      <p:ext uri="{BB962C8B-B14F-4D97-AF65-F5344CB8AC3E}">
        <p14:creationId xmlns:p14="http://schemas.microsoft.com/office/powerpoint/2010/main" val="2835073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November, 2019: A Rural Water Workshop In Honduras</a:t>
            </a:r>
          </a:p>
        </p:txBody>
      </p:sp>
      <p:sp>
        <p:nvSpPr>
          <p:cNvPr id="3" name="Content Placeholder 2"/>
          <p:cNvSpPr>
            <a:spLocks noGrp="1"/>
          </p:cNvSpPr>
          <p:nvPr>
            <p:ph idx="1"/>
          </p:nvPr>
        </p:nvSpPr>
        <p:spPr>
          <a:xfrm>
            <a:off x="457200" y="1600200"/>
            <a:ext cx="6148873" cy="4525963"/>
          </a:xfrm>
        </p:spPr>
        <p:txBody>
          <a:bodyPr/>
          <a:lstStyle/>
          <a:p>
            <a:pPr lvl="0"/>
            <a:r>
              <a:rPr lang="es-HN" sz="2800" dirty="0"/>
              <a:t>APP </a:t>
            </a:r>
            <a:r>
              <a:rPr lang="es-HN" sz="2800" dirty="0" err="1"/>
              <a:t>engineer</a:t>
            </a:r>
            <a:r>
              <a:rPr lang="es-HN" sz="2800" dirty="0"/>
              <a:t>, Santiago </a:t>
            </a:r>
            <a:r>
              <a:rPr lang="es-HN" sz="2800" dirty="0" err="1"/>
              <a:t>Garcia</a:t>
            </a:r>
            <a:r>
              <a:rPr lang="es-HN" sz="2800" dirty="0"/>
              <a:t>, </a:t>
            </a:r>
            <a:r>
              <a:rPr lang="es-HN" sz="2800" dirty="0" err="1"/>
              <a:t>presented</a:t>
            </a:r>
            <a:r>
              <a:rPr lang="es-HN" sz="2800" dirty="0"/>
              <a:t> </a:t>
            </a:r>
            <a:r>
              <a:rPr lang="es-HN" sz="2800" dirty="0" err="1"/>
              <a:t>the</a:t>
            </a:r>
            <a:r>
              <a:rPr lang="es-HN" sz="2800" dirty="0"/>
              <a:t> AguaClara </a:t>
            </a:r>
            <a:r>
              <a:rPr lang="es-HN" sz="2800" dirty="0" err="1"/>
              <a:t>technology</a:t>
            </a:r>
            <a:endParaRPr lang="es-HN" sz="2800" dirty="0"/>
          </a:p>
          <a:p>
            <a:pPr lvl="0"/>
            <a:r>
              <a:rPr lang="es-HN" sz="2800" dirty="0"/>
              <a:t>Workshop </a:t>
            </a:r>
            <a:r>
              <a:rPr lang="es-HN" sz="2800" dirty="0" err="1"/>
              <a:t>participants</a:t>
            </a:r>
            <a:r>
              <a:rPr lang="es-HN" sz="2800" dirty="0"/>
              <a:t> </a:t>
            </a:r>
            <a:r>
              <a:rPr lang="es-HN" sz="2800" dirty="0" err="1"/>
              <a:t>went</a:t>
            </a:r>
            <a:r>
              <a:rPr lang="es-HN" sz="2800" dirty="0"/>
              <a:t> to </a:t>
            </a:r>
            <a:r>
              <a:rPr lang="es-HN" sz="2800" dirty="0" err="1"/>
              <a:t>visit</a:t>
            </a:r>
            <a:r>
              <a:rPr lang="es-HN" sz="2800" dirty="0"/>
              <a:t> </a:t>
            </a:r>
            <a:r>
              <a:rPr lang="es-HN" sz="2800" dirty="0" err="1"/>
              <a:t>the</a:t>
            </a:r>
            <a:r>
              <a:rPr lang="es-HN" sz="2800" dirty="0"/>
              <a:t> AguaClara </a:t>
            </a:r>
            <a:r>
              <a:rPr lang="es-HN" sz="2800" dirty="0" err="1"/>
              <a:t>plant</a:t>
            </a:r>
            <a:r>
              <a:rPr lang="es-HN" sz="2800" dirty="0"/>
              <a:t> at Jesús de </a:t>
            </a:r>
            <a:r>
              <a:rPr lang="es-HN" sz="2800" dirty="0" err="1"/>
              <a:t>Otoro</a:t>
            </a:r>
            <a:endParaRPr lang="es-HN" sz="2800" dirty="0"/>
          </a:p>
          <a:p>
            <a:pPr lvl="0"/>
            <a:r>
              <a:rPr lang="es-HN" sz="2800" dirty="0"/>
              <a:t>Pedro Ortiz, </a:t>
            </a:r>
            <a:r>
              <a:rPr lang="es-HN" sz="2800" dirty="0" err="1"/>
              <a:t>Honduran</a:t>
            </a:r>
            <a:r>
              <a:rPr lang="es-HN" sz="2800" dirty="0"/>
              <a:t> </a:t>
            </a:r>
            <a:r>
              <a:rPr lang="en-US" sz="2800" dirty="0"/>
              <a:t>government water engineer, stated that the only group in Latin America that is investigating low cost water treatment is AguaClara: “la </a:t>
            </a:r>
            <a:r>
              <a:rPr lang="en-US" sz="2800" dirty="0" err="1"/>
              <a:t>mejor</a:t>
            </a:r>
            <a:r>
              <a:rPr lang="en-US" sz="2800" dirty="0"/>
              <a:t> </a:t>
            </a:r>
            <a:r>
              <a:rPr lang="en-US" sz="2800" dirty="0" err="1"/>
              <a:t>en</a:t>
            </a:r>
            <a:r>
              <a:rPr lang="en-US" sz="2800" dirty="0"/>
              <a:t> el </a:t>
            </a:r>
            <a:r>
              <a:rPr lang="en-US" sz="2800" dirty="0" err="1"/>
              <a:t>mundo</a:t>
            </a:r>
            <a:r>
              <a:rPr lang="en-US" sz="2800" dirty="0"/>
              <a:t>”</a:t>
            </a:r>
          </a:p>
          <a:p>
            <a:endParaRPr lang="en-US" sz="2800" dirty="0"/>
          </a:p>
        </p:txBody>
      </p:sp>
      <p:pic>
        <p:nvPicPr>
          <p:cNvPr id="2050" name="Picture 2" descr="Image result for jesus de otoro aguaclara pla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6073" y="1432556"/>
            <a:ext cx="4069083" cy="5425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7813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Meaning to Graduate School and Professional Careers</a:t>
            </a:r>
          </a:p>
        </p:txBody>
      </p:sp>
      <p:sp>
        <p:nvSpPr>
          <p:cNvPr id="3" name="Content Placeholder 2"/>
          <p:cNvSpPr>
            <a:spLocks noGrp="1"/>
          </p:cNvSpPr>
          <p:nvPr>
            <p:ph idx="1"/>
          </p:nvPr>
        </p:nvSpPr>
        <p:spPr/>
        <p:txBody>
          <a:bodyPr/>
          <a:lstStyle/>
          <a:p>
            <a:r>
              <a:rPr lang="en-US" sz="2800" dirty="0"/>
              <a:t>Four steps toward a better world</a:t>
            </a:r>
          </a:p>
          <a:p>
            <a:pPr marL="971550" lvl="1" indent="-514350">
              <a:buFont typeface="+mj-lt"/>
              <a:buAutoNum type="arabicPeriod"/>
            </a:pPr>
            <a:r>
              <a:rPr lang="en-US" sz="2400" dirty="0"/>
              <a:t>Measure stuff (often sufficient for a Ph.D.)</a:t>
            </a:r>
          </a:p>
          <a:p>
            <a:pPr marL="971550" lvl="1" indent="-514350">
              <a:buFont typeface="+mj-lt"/>
              <a:buAutoNum type="arabicPeriod"/>
            </a:pPr>
            <a:r>
              <a:rPr lang="en-US" sz="2400" dirty="0"/>
              <a:t>Create models of how our universe works (based on observations) (fundamental science)</a:t>
            </a:r>
          </a:p>
          <a:p>
            <a:pPr marL="971550" lvl="1" indent="-514350">
              <a:buFont typeface="+mj-lt"/>
              <a:buAutoNum type="arabicPeriod"/>
            </a:pPr>
            <a:r>
              <a:rPr lang="en-US" sz="2400" dirty="0"/>
              <a:t>Invent new solutions based on good models of how our universe works (inventing!) </a:t>
            </a:r>
          </a:p>
          <a:p>
            <a:pPr marL="971550" lvl="1" indent="-514350">
              <a:buFont typeface="+mj-lt"/>
              <a:buAutoNum type="arabicPeriod"/>
            </a:pPr>
            <a:r>
              <a:rPr lang="en-US" sz="2400" dirty="0"/>
              <a:t>Engage with the world to implement those solutions (engineering!)</a:t>
            </a:r>
          </a:p>
          <a:p>
            <a:r>
              <a:rPr lang="en-US" sz="2800" dirty="0"/>
              <a:t>Our planet needs bold engineers and scientists who engage to create a better world</a:t>
            </a:r>
          </a:p>
          <a:p>
            <a:r>
              <a:rPr lang="en-US" sz="2800" dirty="0"/>
              <a:t>Engaging with real world problems facilitates inventions</a:t>
            </a:r>
          </a:p>
          <a:p>
            <a:pPr lvl="1"/>
            <a:endParaRPr lang="en-US" sz="2400" dirty="0"/>
          </a:p>
        </p:txBody>
      </p:sp>
    </p:spTree>
    <p:extLst>
      <p:ext uri="{BB962C8B-B14F-4D97-AF65-F5344CB8AC3E}">
        <p14:creationId xmlns:p14="http://schemas.microsoft.com/office/powerpoint/2010/main" val="3802293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Ci4gc-OYrH3veKppkB7w2-GxsGw62wvzxAtPQa5Qu_10rfGe0cExKWWcDYmsb7v6YjJ-lL0HgKUp737vA3e8VXZ1rp8bmYLF0u77iclHuVr3rsLz2-T0I0neXKIzw09yRa5r4OGHIDE">
            <a:extLst>
              <a:ext uri="{FF2B5EF4-FFF2-40B4-BE49-F238E27FC236}">
                <a16:creationId xmlns:a16="http://schemas.microsoft.com/office/drawing/2014/main" id="{914DB74A-FD8E-49AF-9BFD-4CF620578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0159"/>
            <a:ext cx="12192000" cy="73681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dirty="0"/>
              <a:t>AguaClara</a:t>
            </a:r>
            <a:br>
              <a:rPr lang="en-US" dirty="0"/>
            </a:br>
            <a:r>
              <a:rPr lang="en-US" dirty="0"/>
              <a:t>23 towns – 86,000 people</a:t>
            </a:r>
          </a:p>
        </p:txBody>
      </p:sp>
    </p:spTree>
    <p:extLst>
      <p:ext uri="{BB962C8B-B14F-4D97-AF65-F5344CB8AC3E}">
        <p14:creationId xmlns:p14="http://schemas.microsoft.com/office/powerpoint/2010/main" val="936990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Happiness is safe water on tap</a:t>
            </a:r>
          </a:p>
        </p:txBody>
      </p:sp>
      <p:pic>
        <p:nvPicPr>
          <p:cNvPr id="14338" name="Picture 2" descr="https://lh3.googleusercontent.com/MRMRgBL6tyhTxdWEDrqQDPRM08wG7Z53PqGGZvBaizvEx_EOAcwBcAVzBs3_Zmq-MHEqBZEYlryITDXqfTmz0zcPSpSUDwaHeB8l8p0c4_X5Kxh8tSHdHPpzEM8KAyYct3KaXdCjTYvh-Qx1s6V5vAsbzHxQzREqowncFhSzkpapfw6sOBO8nfOkWqyt7ndVKFo3pV6leK32ebRgnbvqpq61Ah0_fLVpxv7ynFqYEuZ1obUCSVAsecpdKHIVB8BJ_dMFMky3Jbo-PP61u_81B8TwnjiqAV_y9x7wN43-Kv9hpJExraEwsHV2pnA3HuwdXLrroLkdaH3YWMFLfEpXRYX4A31T7JYGsSZP5ZtCdqRftoPmeD1uVyKfGuhov7mWuV05aeNEhlUpM9YPPvbtZRY6Ry09bfhT-uPb_ZbY8urk4vZxagBCg2u_0Wq0G761rrmuuocSpslRMELmSUjykGDQTMDaO2-rvE740hGeRWnvUFpjmu-htr_re946ybjwznN5kCqojOliOudKW-5PPWH9VCxqumYtcf2tr27S3KVCnPmr7hZPxBLm_AJjrY4juDu-51y6CSXmvAiVkpQc2KJFQqWceT3pe_-N0PgPjjzhfMYlxYCRsvBmjUm_3pl2Te1sBPc4Tczj-G72EncSN0v996tWhpQtIdmq-3bSfq48-D51-cb0-4yoE6LcGgfhunjKyv1TkO29LCSjyeSXq3ok=w642-h854-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425" y="1494412"/>
            <a:ext cx="4019551" cy="53635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lh3.googleusercontent.com/Ky5vJQP-_NCf1BSqXY0qWg_4n-ejYMvsHsrHtTRGD_nQoxdbguDankcoTx3layjEI8qbUtrVn0JzGp6I_Z8C6ypIl2yWFmhuSeF57DaDtfm2VwEc60SxZziKW0LKsDL_tCE9My6fm-8js0S3KPZD-232l6pHsokBtbq4JXkLe3ZNDgPy-YqocTijHNR1QNc1KYdSUATg-L4pESn1f09Ar1lx5q31f7iYy1e33BHANUx8q66ebPglphqmr8Njj1nAVhR5cNU9iN1NKJ8d3PDCiCXjn2kDX71-Ool0ZjBr4T_h8JtmM-Q_hIUu27JYH_1SSXtY-LNLtC_FG5N5CsSBJxv0ETMJIdg-99cF0yuNBx6i9B8TVeWA2wPf5Hh5Tfu-atBYUlrhZ6tURmX26f4Z-nNsZWxb8hnRlF1Qs1AawWeVswTgjwNykMTeI0r0jXCxOTjHJkRsybEqJcW6GuBkSwyW7OIURaoHf2fx65DHXjQkBEE3KSEzb5q-R3zWuJgeko0wgU2Qw1OsLCmUciQlEPWwfDJl_hgrdfwfX_wXRr_17v4t0SJJL9hByyNqHwm91e4REaaxlGQNycXh8wtgyv6PfjSJLjoc7neBwDCuDDFgR_8iu3RCaTHbKUv4KcYS0dAdNQz0tZplALQ1qyWmU7Gu70PBEJkf5HLn-Um6EddMzebvWw_Harw9yJGTjhsjyH4WrkDh3mfLrZEDWLosEwq7=w642-h854-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576" y="1494413"/>
            <a:ext cx="4019549" cy="5363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92508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870" t="7209" r="15870"/>
          <a:stretch/>
        </p:blipFill>
        <p:spPr bwMode="auto">
          <a:xfrm>
            <a:off x="1304926" y="-85725"/>
            <a:ext cx="9144000" cy="7093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sz="quarter"/>
          </p:nvPr>
        </p:nvSpPr>
        <p:spPr>
          <a:xfrm>
            <a:off x="1347216" y="2648712"/>
            <a:ext cx="9351818" cy="1470025"/>
          </a:xfrm>
        </p:spPr>
        <p:txBody>
          <a:bodyPr/>
          <a:lstStyle/>
          <a:p>
            <a:r>
              <a:rPr lang="en-US" dirty="0"/>
              <a:t>Engineering is Love</a:t>
            </a:r>
          </a:p>
        </p:txBody>
      </p:sp>
    </p:spTree>
    <p:extLst>
      <p:ext uri="{BB962C8B-B14F-4D97-AF65-F5344CB8AC3E}">
        <p14:creationId xmlns:p14="http://schemas.microsoft.com/office/powerpoint/2010/main" val="291285467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43E70-4CE4-47B6-A541-74C1D98567D6}"/>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17FAE793-F038-4F74-A6A0-7B256557C0E8}"/>
              </a:ext>
            </a:extLst>
          </p:cNvPr>
          <p:cNvSpPr>
            <a:spLocks noGrp="1"/>
          </p:cNvSpPr>
          <p:nvPr>
            <p:ph idx="1"/>
          </p:nvPr>
        </p:nvSpPr>
        <p:spPr/>
        <p:txBody>
          <a:bodyPr/>
          <a:lstStyle/>
          <a:p>
            <a:r>
              <a:rPr lang="en-US" dirty="0"/>
              <a:t>A big thank you to Patrick Sours and Michael </a:t>
            </a:r>
            <a:r>
              <a:rPr lang="en-US" dirty="0" err="1"/>
              <a:t>Hagenburger</a:t>
            </a:r>
            <a:r>
              <a:rPr lang="en-US" dirty="0"/>
              <a:t> for creating the dream of an AguaClara program at OSU</a:t>
            </a:r>
          </a:p>
          <a:p>
            <a:r>
              <a:rPr lang="en-US" dirty="0"/>
              <a:t>Special thanks to Patrick for making teaching easy by  handling all of the administrative and logistical details</a:t>
            </a:r>
          </a:p>
          <a:p>
            <a:r>
              <a:rPr lang="en-US" dirty="0"/>
              <a:t>Special thanks to Clare for making this first </a:t>
            </a:r>
            <a:r>
              <a:rPr lang="en-US" dirty="0" err="1"/>
              <a:t>Onshape</a:t>
            </a:r>
            <a:r>
              <a:rPr lang="en-US" dirty="0"/>
              <a:t> version of SWOT a success (and for providing feedback and guidance)</a:t>
            </a:r>
          </a:p>
          <a:p>
            <a:r>
              <a:rPr lang="en-US" dirty="0"/>
              <a:t>Thank you to all of the students for being willing to take the risk of a new course</a:t>
            </a:r>
          </a:p>
          <a:p>
            <a:r>
              <a:rPr lang="en-US" dirty="0"/>
              <a:t>…and for working hard to learn lots of new material!</a:t>
            </a:r>
          </a:p>
        </p:txBody>
      </p:sp>
    </p:spTree>
    <p:extLst>
      <p:ext uri="{BB962C8B-B14F-4D97-AF65-F5344CB8AC3E}">
        <p14:creationId xmlns:p14="http://schemas.microsoft.com/office/powerpoint/2010/main" val="2496754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10125075" cy="1143000"/>
          </a:xfrm>
        </p:spPr>
        <p:txBody>
          <a:bodyPr/>
          <a:lstStyle/>
          <a:p>
            <a:r>
              <a:rPr lang="en-US" sz="4000" dirty="0"/>
              <a:t>SDG 6.1: By 2030, </a:t>
            </a:r>
            <a:r>
              <a:rPr lang="en-US" sz="4000" b="1" u="sng" dirty="0"/>
              <a:t>safe</a:t>
            </a:r>
            <a:r>
              <a:rPr lang="en-US" sz="4000" dirty="0"/>
              <a:t> and </a:t>
            </a:r>
            <a:r>
              <a:rPr lang="en-US" sz="4000" b="1" u="sng" dirty="0"/>
              <a:t>affordable</a:t>
            </a:r>
            <a:r>
              <a:rPr lang="en-US" sz="4000" dirty="0"/>
              <a:t> drinking water for all</a:t>
            </a:r>
          </a:p>
        </p:txBody>
      </p:sp>
      <p:sp>
        <p:nvSpPr>
          <p:cNvPr id="3" name="Content Placeholder 2"/>
          <p:cNvSpPr>
            <a:spLocks noGrp="1"/>
          </p:cNvSpPr>
          <p:nvPr>
            <p:ph idx="1"/>
          </p:nvPr>
        </p:nvSpPr>
        <p:spPr/>
        <p:txBody>
          <a:bodyPr/>
          <a:lstStyle/>
          <a:p>
            <a:r>
              <a:rPr lang="en-US" dirty="0"/>
              <a:t>Some three in ten people (2.3 billion) lack access to safe and readily available water at home (</a:t>
            </a:r>
            <a:r>
              <a:rPr lang="en-US" sz="2000" dirty="0"/>
              <a:t>not clear if this is a guess or is based on data</a:t>
            </a:r>
            <a:r>
              <a:rPr lang="en-US" dirty="0"/>
              <a:t>)</a:t>
            </a:r>
          </a:p>
          <a:p>
            <a:r>
              <a:rPr lang="en-US" dirty="0"/>
              <a:t>Additional 1.2 billion from population growth gives 3.5 billion need water by 2030</a:t>
            </a:r>
          </a:p>
          <a:p>
            <a:pPr lvl="1"/>
            <a:r>
              <a:rPr lang="en-US" dirty="0"/>
              <a:t>267 million people per year! (1 Indonesia/year)</a:t>
            </a:r>
          </a:p>
          <a:p>
            <a:pPr lvl="1"/>
            <a:r>
              <a:rPr lang="en-US" dirty="0"/>
              <a:t>At 3 mL/s per person we need 800,000 L/s per year of new installed capacity</a:t>
            </a:r>
          </a:p>
        </p:txBody>
      </p:sp>
      <p:pic>
        <p:nvPicPr>
          <p:cNvPr id="4" name="Picture 3"/>
          <p:cNvPicPr>
            <a:picLocks noChangeAspect="1"/>
          </p:cNvPicPr>
          <p:nvPr/>
        </p:nvPicPr>
        <p:blipFill rotWithShape="1">
          <a:blip r:embed="rId3"/>
          <a:srcRect t="13226"/>
          <a:stretch/>
        </p:blipFill>
        <p:spPr>
          <a:xfrm>
            <a:off x="1447800" y="5358120"/>
            <a:ext cx="9396311" cy="1499880"/>
          </a:xfrm>
          <a:prstGeom prst="rect">
            <a:avLst/>
          </a:prstGeom>
        </p:spPr>
      </p:pic>
      <p:pic>
        <p:nvPicPr>
          <p:cNvPr id="5" name="Picture 4"/>
          <p:cNvPicPr>
            <a:picLocks noChangeAspect="1"/>
          </p:cNvPicPr>
          <p:nvPr/>
        </p:nvPicPr>
        <p:blipFill rotWithShape="1">
          <a:blip r:embed="rId4"/>
          <a:srcRect l="84784" t="31062" r="1659" b="46890"/>
          <a:stretch/>
        </p:blipFill>
        <p:spPr>
          <a:xfrm>
            <a:off x="10745258" y="111125"/>
            <a:ext cx="1236133" cy="1270000"/>
          </a:xfrm>
          <a:prstGeom prst="rect">
            <a:avLst/>
          </a:prstGeom>
        </p:spPr>
      </p:pic>
    </p:spTree>
    <p:extLst>
      <p:ext uri="{BB962C8B-B14F-4D97-AF65-F5344CB8AC3E}">
        <p14:creationId xmlns:p14="http://schemas.microsoft.com/office/powerpoint/2010/main" val="2662949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3074" name="Picture 2" descr="C:\Documents and Settings\mw24\Desktop\New Folder\Jacobo Nunez\IMG_0044.JPG"/>
          <p:cNvPicPr>
            <a:picLocks noChangeAspect="1" noChangeArrowheads="1"/>
          </p:cNvPicPr>
          <p:nvPr/>
        </p:nvPicPr>
        <p:blipFill>
          <a:blip r:embed="rId3" cstate="print"/>
          <a:srcRect/>
          <a:stretch>
            <a:fillRect/>
          </a:stretch>
        </p:blipFill>
        <p:spPr bwMode="auto">
          <a:xfrm>
            <a:off x="0" y="-1600200"/>
            <a:ext cx="12192000" cy="9144000"/>
          </a:xfrm>
          <a:prstGeom prst="rect">
            <a:avLst/>
          </a:prstGeom>
          <a:noFill/>
        </p:spPr>
      </p:pic>
      <p:sp>
        <p:nvSpPr>
          <p:cNvPr id="5" name="Rounded Rectangular Callout 4"/>
          <p:cNvSpPr/>
          <p:nvPr/>
        </p:nvSpPr>
        <p:spPr>
          <a:xfrm>
            <a:off x="7772400" y="0"/>
            <a:ext cx="4114800" cy="2133600"/>
          </a:xfrm>
          <a:prstGeom prst="wedgeRoundRectCallout">
            <a:avLst>
              <a:gd name="adj1" fmla="val -96050"/>
              <a:gd name="adj2" fmla="val 94728"/>
              <a:gd name="adj3" fmla="val 16667"/>
            </a:avLst>
          </a:prstGeom>
          <a:solidFill>
            <a:srgbClr val="FFFFFF">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What can we do to treat the dirty water that we are providing  to rural communities?</a:t>
            </a:r>
          </a:p>
        </p:txBody>
      </p:sp>
    </p:spTree>
    <p:extLst>
      <p:ext uri="{BB962C8B-B14F-4D97-AF65-F5344CB8AC3E}">
        <p14:creationId xmlns:p14="http://schemas.microsoft.com/office/powerpoint/2010/main" val="1873687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the Problem?</a:t>
            </a:r>
            <a:endParaRPr lang="en-US" dirty="0"/>
          </a:p>
        </p:txBody>
      </p:sp>
      <p:sp>
        <p:nvSpPr>
          <p:cNvPr id="3" name="Content Placeholder 2"/>
          <p:cNvSpPr>
            <a:spLocks noGrp="1"/>
          </p:cNvSpPr>
          <p:nvPr>
            <p:ph idx="1"/>
          </p:nvPr>
        </p:nvSpPr>
        <p:spPr>
          <a:xfrm>
            <a:off x="838201" y="1563094"/>
            <a:ext cx="6019800" cy="4613869"/>
          </a:xfrm>
        </p:spPr>
        <p:txBody>
          <a:bodyPr/>
          <a:lstStyle/>
          <a:p>
            <a:r>
              <a:rPr lang="en-US" dirty="0"/>
              <a:t>River water on tap (at the kitchen sink) is common in Latin America</a:t>
            </a:r>
          </a:p>
          <a:p>
            <a:r>
              <a:rPr lang="en-US" dirty="0"/>
              <a:t>High turbidity especially during the rainy season</a:t>
            </a:r>
          </a:p>
          <a:p>
            <a:r>
              <a:rPr lang="en-US" dirty="0"/>
              <a:t>Pathogens from surface runoff and from upstream settlements</a:t>
            </a:r>
          </a:p>
          <a:p>
            <a:r>
              <a:rPr lang="en-US" dirty="0"/>
              <a:t>High incidence of diarrhea among children and adults</a:t>
            </a:r>
          </a:p>
        </p:txBody>
      </p:sp>
      <p:pic>
        <p:nvPicPr>
          <p:cNvPr id="4" name="Picture 2"/>
          <p:cNvPicPr>
            <a:picLocks noChangeAspect="1" noChangeArrowheads="1"/>
          </p:cNvPicPr>
          <p:nvPr/>
        </p:nvPicPr>
        <p:blipFill>
          <a:blip r:embed="rId2" cstate="screen"/>
          <a:srcRect/>
          <a:stretch>
            <a:fillRect/>
          </a:stretch>
        </p:blipFill>
        <p:spPr bwMode="auto">
          <a:xfrm>
            <a:off x="7010400" y="1447800"/>
            <a:ext cx="5009054" cy="3756790"/>
          </a:xfrm>
          <a:prstGeom prst="rect">
            <a:avLst/>
          </a:prstGeom>
          <a:noFill/>
          <a:ln w="9525">
            <a:noFill/>
            <a:miter lim="800000"/>
            <a:headEnd/>
            <a:tailEnd/>
          </a:ln>
        </p:spPr>
      </p:pic>
    </p:spTree>
    <p:extLst>
      <p:ext uri="{BB962C8B-B14F-4D97-AF65-F5344CB8AC3E}">
        <p14:creationId xmlns:p14="http://schemas.microsoft.com/office/powerpoint/2010/main" val="2924479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it like to have river water on tap?</a:t>
            </a:r>
          </a:p>
        </p:txBody>
      </p:sp>
      <p:sp>
        <p:nvSpPr>
          <p:cNvPr id="3" name="Content Placeholder 2"/>
          <p:cNvSpPr>
            <a:spLocks noGrp="1"/>
          </p:cNvSpPr>
          <p:nvPr>
            <p:ph idx="1"/>
          </p:nvPr>
        </p:nvSpPr>
        <p:spPr>
          <a:xfrm>
            <a:off x="609600" y="1470378"/>
            <a:ext cx="5228585" cy="4655788"/>
          </a:xfrm>
        </p:spPr>
        <p:txBody>
          <a:bodyPr/>
          <a:lstStyle/>
          <a:p>
            <a:r>
              <a:rPr lang="en-US" dirty="0"/>
              <a:t>To wash dishes, clothing, children?</a:t>
            </a:r>
          </a:p>
          <a:p>
            <a:r>
              <a:rPr lang="en-US" dirty="0"/>
              <a:t>To try to keep your children healthy when the water is full of pathogens?</a:t>
            </a:r>
          </a:p>
        </p:txBody>
      </p:sp>
      <p:pic>
        <p:nvPicPr>
          <p:cNvPr id="4" name="Picture 3" descr="F:\DCIM\101MSDCF\DSC01685.JPG"/>
          <p:cNvPicPr/>
          <p:nvPr/>
        </p:nvPicPr>
        <p:blipFill>
          <a:blip r:embed="rId2" cstate="print"/>
          <a:srcRect l="31421" t="26672" r="33350" b="26336"/>
          <a:stretch>
            <a:fillRect/>
          </a:stretch>
        </p:blipFill>
        <p:spPr bwMode="auto">
          <a:xfrm>
            <a:off x="5989636" y="1600200"/>
            <a:ext cx="4525963" cy="45259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016005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4AB85-FA45-4AFA-AA74-38EA854BD814}"/>
              </a:ext>
            </a:extLst>
          </p:cNvPr>
          <p:cNvSpPr>
            <a:spLocks noGrp="1"/>
          </p:cNvSpPr>
          <p:nvPr>
            <p:ph type="title"/>
          </p:nvPr>
        </p:nvSpPr>
        <p:spPr/>
        <p:txBody>
          <a:bodyPr/>
          <a:lstStyle/>
          <a:p>
            <a:r>
              <a:rPr lang="en-US" dirty="0"/>
              <a:t>What did we learn?</a:t>
            </a:r>
          </a:p>
        </p:txBody>
      </p:sp>
      <p:sp>
        <p:nvSpPr>
          <p:cNvPr id="3" name="Content Placeholder 2">
            <a:extLst>
              <a:ext uri="{FF2B5EF4-FFF2-40B4-BE49-F238E27FC236}">
                <a16:creationId xmlns:a16="http://schemas.microsoft.com/office/drawing/2014/main" id="{215910F7-7A03-40B2-99F8-702612F9E9D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D748504B-4210-45F1-A7D7-30F1A7AE9FAB}"/>
              </a:ext>
            </a:extLst>
          </p:cNvPr>
          <p:cNvPicPr>
            <a:picLocks noChangeAspect="1"/>
          </p:cNvPicPr>
          <p:nvPr/>
        </p:nvPicPr>
        <p:blipFill>
          <a:blip r:embed="rId2"/>
          <a:stretch>
            <a:fillRect/>
          </a:stretch>
        </p:blipFill>
        <p:spPr>
          <a:xfrm>
            <a:off x="876300" y="1508610"/>
            <a:ext cx="10835478" cy="5349390"/>
          </a:xfrm>
          <a:prstGeom prst="rect">
            <a:avLst/>
          </a:prstGeom>
        </p:spPr>
      </p:pic>
    </p:spTree>
    <p:extLst>
      <p:ext uri="{BB962C8B-B14F-4D97-AF65-F5344CB8AC3E}">
        <p14:creationId xmlns:p14="http://schemas.microsoft.com/office/powerpoint/2010/main" val="6544169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6132E-377B-4C07-A9B6-3C45AFC1A559}"/>
              </a:ext>
            </a:extLst>
          </p:cNvPr>
          <p:cNvSpPr>
            <a:spLocks noGrp="1"/>
          </p:cNvSpPr>
          <p:nvPr>
            <p:ph type="title"/>
          </p:nvPr>
        </p:nvSpPr>
        <p:spPr>
          <a:xfrm>
            <a:off x="457200" y="228600"/>
            <a:ext cx="7743826" cy="1143000"/>
          </a:xfrm>
        </p:spPr>
        <p:txBody>
          <a:bodyPr/>
          <a:lstStyle/>
          <a:p>
            <a:r>
              <a:rPr lang="en-US" dirty="0"/>
              <a:t>Flow Control and Measurement</a:t>
            </a:r>
          </a:p>
        </p:txBody>
      </p:sp>
      <p:sp>
        <p:nvSpPr>
          <p:cNvPr id="3" name="Content Placeholder 2">
            <a:extLst>
              <a:ext uri="{FF2B5EF4-FFF2-40B4-BE49-F238E27FC236}">
                <a16:creationId xmlns:a16="http://schemas.microsoft.com/office/drawing/2014/main" id="{1B36DE42-3D80-4503-BC08-311F83EE59B3}"/>
              </a:ext>
            </a:extLst>
          </p:cNvPr>
          <p:cNvSpPr>
            <a:spLocks noGrp="1"/>
          </p:cNvSpPr>
          <p:nvPr>
            <p:ph idx="1"/>
          </p:nvPr>
        </p:nvSpPr>
        <p:spPr>
          <a:xfrm>
            <a:off x="457200" y="1600200"/>
            <a:ext cx="6934200" cy="4525963"/>
          </a:xfrm>
        </p:spPr>
        <p:txBody>
          <a:bodyPr/>
          <a:lstStyle/>
          <a:p>
            <a:r>
              <a:rPr lang="en-US" dirty="0"/>
              <a:t>We need constant chemical level to get constant flow</a:t>
            </a:r>
          </a:p>
          <a:p>
            <a:r>
              <a:rPr lang="en-US" dirty="0"/>
              <a:t>Dosing tubes (laminar flow, long, straight) provide a linear relationship between potential energy input and flowrate</a:t>
            </a:r>
          </a:p>
          <a:p>
            <a:r>
              <a:rPr lang="en-US" dirty="0"/>
              <a:t>Linear Flow Orifice Meters provide an easy linear relationship between flowrate and water level</a:t>
            </a:r>
          </a:p>
        </p:txBody>
      </p:sp>
      <p:pic>
        <p:nvPicPr>
          <p:cNvPr id="4" name="Picture 3">
            <a:extLst>
              <a:ext uri="{FF2B5EF4-FFF2-40B4-BE49-F238E27FC236}">
                <a16:creationId xmlns:a16="http://schemas.microsoft.com/office/drawing/2014/main" id="{44A8D893-2647-4404-957D-CAB0C0F2356B}"/>
              </a:ext>
            </a:extLst>
          </p:cNvPr>
          <p:cNvPicPr>
            <a:picLocks noChangeAspect="1"/>
          </p:cNvPicPr>
          <p:nvPr/>
        </p:nvPicPr>
        <p:blipFill>
          <a:blip r:embed="rId2"/>
          <a:stretch>
            <a:fillRect/>
          </a:stretch>
        </p:blipFill>
        <p:spPr>
          <a:xfrm>
            <a:off x="8312961" y="0"/>
            <a:ext cx="3879039" cy="3896178"/>
          </a:xfrm>
          <a:prstGeom prst="rect">
            <a:avLst/>
          </a:prstGeom>
        </p:spPr>
      </p:pic>
      <p:pic>
        <p:nvPicPr>
          <p:cNvPr id="5" name="Picture 4">
            <a:extLst>
              <a:ext uri="{FF2B5EF4-FFF2-40B4-BE49-F238E27FC236}">
                <a16:creationId xmlns:a16="http://schemas.microsoft.com/office/drawing/2014/main" id="{85A727B8-0B0F-4FD4-8606-FD079CFD9462}"/>
              </a:ext>
            </a:extLst>
          </p:cNvPr>
          <p:cNvPicPr>
            <a:picLocks noChangeAspect="1"/>
          </p:cNvPicPr>
          <p:nvPr/>
        </p:nvPicPr>
        <p:blipFill rotWithShape="1">
          <a:blip r:embed="rId3"/>
          <a:srcRect t="14468"/>
          <a:stretch/>
        </p:blipFill>
        <p:spPr>
          <a:xfrm>
            <a:off x="8639175" y="3892624"/>
            <a:ext cx="3552825" cy="2965376"/>
          </a:xfrm>
          <a:prstGeom prst="rect">
            <a:avLst/>
          </a:prstGeom>
        </p:spPr>
      </p:pic>
    </p:spTree>
    <p:extLst>
      <p:ext uri="{BB962C8B-B14F-4D97-AF65-F5344CB8AC3E}">
        <p14:creationId xmlns:p14="http://schemas.microsoft.com/office/powerpoint/2010/main" val="2600689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AA15E-076F-47E4-99F3-DC11F807777B}"/>
              </a:ext>
            </a:extLst>
          </p:cNvPr>
          <p:cNvSpPr>
            <a:spLocks noGrp="1"/>
          </p:cNvSpPr>
          <p:nvPr>
            <p:ph type="title"/>
          </p:nvPr>
        </p:nvSpPr>
        <p:spPr/>
        <p:txBody>
          <a:bodyPr/>
          <a:lstStyle/>
          <a:p>
            <a:r>
              <a:rPr lang="en-US"/>
              <a:t>Flocculation</a:t>
            </a:r>
            <a:endParaRPr lang="en-US" dirty="0"/>
          </a:p>
        </p:txBody>
      </p:sp>
      <p:sp>
        <p:nvSpPr>
          <p:cNvPr id="3" name="Content Placeholder 2">
            <a:extLst>
              <a:ext uri="{FF2B5EF4-FFF2-40B4-BE49-F238E27FC236}">
                <a16:creationId xmlns:a16="http://schemas.microsoft.com/office/drawing/2014/main" id="{5C5BD022-8A5B-4D99-9C0F-8F657D822AF6}"/>
              </a:ext>
            </a:extLst>
          </p:cNvPr>
          <p:cNvSpPr>
            <a:spLocks noGrp="1"/>
          </p:cNvSpPr>
          <p:nvPr>
            <p:ph idx="1"/>
          </p:nvPr>
        </p:nvSpPr>
        <p:spPr/>
        <p:txBody>
          <a:bodyPr/>
          <a:lstStyle/>
          <a:p>
            <a:r>
              <a:rPr lang="en-US" dirty="0"/>
              <a:t>Potential Energy is converted to Kinetic Energy in flow contractions</a:t>
            </a:r>
          </a:p>
          <a:p>
            <a:r>
              <a:rPr lang="en-US" dirty="0"/>
              <a:t>Kinetic Energy is converted into heat by viscosity. On the way it deforms the fluid</a:t>
            </a:r>
          </a:p>
          <a:p>
            <a:r>
              <a:rPr lang="en-US" dirty="0"/>
              <a:t>As the fluid is deformed it causes relative motion between particles and particle collisions</a:t>
            </a:r>
          </a:p>
          <a:p>
            <a:r>
              <a:rPr lang="en-US" dirty="0"/>
              <a:t>Gt is a measure of the total fluid </a:t>
            </a:r>
            <a:br>
              <a:rPr lang="en-US" dirty="0"/>
            </a:br>
            <a:r>
              <a:rPr lang="en-US" dirty="0"/>
              <a:t>deformation</a:t>
            </a:r>
          </a:p>
          <a:p>
            <a:r>
              <a:rPr lang="en-US" dirty="0"/>
              <a:t>Design the flow dimensions to get</a:t>
            </a:r>
            <a:br>
              <a:rPr lang="en-US" dirty="0"/>
            </a:br>
            <a:r>
              <a:rPr lang="en-US" dirty="0"/>
              <a:t>the target velocity gradient </a:t>
            </a:r>
          </a:p>
        </p:txBody>
      </p:sp>
      <p:pic>
        <p:nvPicPr>
          <p:cNvPr id="4" name="Picture 3">
            <a:extLst>
              <a:ext uri="{FF2B5EF4-FFF2-40B4-BE49-F238E27FC236}">
                <a16:creationId xmlns:a16="http://schemas.microsoft.com/office/drawing/2014/main" id="{BA6A04AD-D5F1-4AF4-9DEB-2D3F61CC08B9}"/>
              </a:ext>
            </a:extLst>
          </p:cNvPr>
          <p:cNvPicPr>
            <a:picLocks noChangeAspect="1"/>
          </p:cNvPicPr>
          <p:nvPr/>
        </p:nvPicPr>
        <p:blipFill>
          <a:blip r:embed="rId2"/>
          <a:stretch>
            <a:fillRect/>
          </a:stretch>
        </p:blipFill>
        <p:spPr>
          <a:xfrm>
            <a:off x="6867524" y="4279386"/>
            <a:ext cx="5444281" cy="2578614"/>
          </a:xfrm>
          <a:prstGeom prst="rect">
            <a:avLst/>
          </a:prstGeom>
        </p:spPr>
      </p:pic>
    </p:spTree>
    <p:extLst>
      <p:ext uri="{BB962C8B-B14F-4D97-AF65-F5344CB8AC3E}">
        <p14:creationId xmlns:p14="http://schemas.microsoft.com/office/powerpoint/2010/main" val="1063851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11142</TotalTime>
  <Words>1851</Words>
  <Application>Microsoft Office PowerPoint</Application>
  <PresentationFormat>Widescreen</PresentationFormat>
  <Paragraphs>169</Paragraphs>
  <Slides>29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Times New Roman</vt:lpstr>
      <vt:lpstr>Candara</vt:lpstr>
      <vt:lpstr>Wingdings</vt:lpstr>
      <vt:lpstr>Calibri</vt:lpstr>
      <vt:lpstr>Arial</vt:lpstr>
      <vt:lpstr>SWOT 2021</vt:lpstr>
      <vt:lpstr>PowerPoint Presentation</vt:lpstr>
      <vt:lpstr>PowerPoint Presentation</vt:lpstr>
      <vt:lpstr>SDG 6.1: By 2030, safe and affordable drinking water for all</vt:lpstr>
      <vt:lpstr>PowerPoint Presentation</vt:lpstr>
      <vt:lpstr>What is the Problem?</vt:lpstr>
      <vt:lpstr>What is it like to have river water on tap?</vt:lpstr>
      <vt:lpstr>What did we learn?</vt:lpstr>
      <vt:lpstr>Flow Control and Measurement</vt:lpstr>
      <vt:lpstr>Flocculation</vt:lpstr>
      <vt:lpstr>Clarification</vt:lpstr>
      <vt:lpstr>Filtration (for clean water)</vt:lpstr>
      <vt:lpstr>Zoom out one step! </vt:lpstr>
      <vt:lpstr>You learned the power of parametric design</vt:lpstr>
      <vt:lpstr>Parametric Design could be applied to many engineering challenges</vt:lpstr>
      <vt:lpstr>The edge of knowledge is very near (We have major gaps in our knowledge!)</vt:lpstr>
      <vt:lpstr>Use the scientific method to test hypotheses</vt:lpstr>
      <vt:lpstr>Useful Technology IS an Undervalued Factor</vt:lpstr>
      <vt:lpstr>These factors are multipliers!!!!</vt:lpstr>
      <vt:lpstr>How we talk about failed interventions reflects our world view</vt:lpstr>
      <vt:lpstr>Why do you think the community didn’t maintain their water treatment plant?</vt:lpstr>
      <vt:lpstr>US Water Infrastructure</vt:lpstr>
      <vt:lpstr>Resilient Designs are needed in the United States too! (fewer interdependent systems are better)</vt:lpstr>
      <vt:lpstr>Mechanized Water Treatment Plants could be improved by using Hydraulic Controls</vt:lpstr>
      <vt:lpstr>November, 2019: A Rural Water Workshop In Honduras</vt:lpstr>
      <vt:lpstr>Connecting Meaning to Graduate School and Professional Careers</vt:lpstr>
      <vt:lpstr>AguaClara 23 towns – 86,000 people</vt:lpstr>
      <vt:lpstr>Happiness is safe water on tap</vt:lpstr>
      <vt:lpstr>Engineering is Love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Weber-Shirk</dc:creator>
  <cp:lastModifiedBy>Monroe Weber-Shirk</cp:lastModifiedBy>
  <cp:revision>98</cp:revision>
  <dcterms:created xsi:type="dcterms:W3CDTF">2014-12-05T13:51:45Z</dcterms:created>
  <dcterms:modified xsi:type="dcterms:W3CDTF">2022-04-21T17:14:36Z</dcterms:modified>
</cp:coreProperties>
</file>